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5" r:id="rId2"/>
    <p:sldId id="282" r:id="rId3"/>
    <p:sldId id="284" r:id="rId4"/>
    <p:sldId id="285" r:id="rId5"/>
    <p:sldId id="286" r:id="rId6"/>
    <p:sldId id="288" r:id="rId7"/>
    <p:sldId id="287" r:id="rId8"/>
    <p:sldId id="289" r:id="rId9"/>
    <p:sldId id="262" r:id="rId10"/>
    <p:sldId id="281" r:id="rId11"/>
    <p:sldId id="259" r:id="rId12"/>
    <p:sldId id="264" r:id="rId13"/>
    <p:sldId id="267" r:id="rId14"/>
    <p:sldId id="268" r:id="rId15"/>
    <p:sldId id="271" r:id="rId16"/>
    <p:sldId id="272" r:id="rId17"/>
    <p:sldId id="275" r:id="rId18"/>
    <p:sldId id="277" r:id="rId19"/>
    <p:sldId id="278" r:id="rId20"/>
    <p:sldId id="276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94476-5180-4656-8363-EA3C063890E8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7C97E-5469-4AA2-A397-521592353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71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94C0-1297-46E4-912F-7E8D9C133883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48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94C0-1297-46E4-912F-7E8D9C133883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48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12/03/2018</a:t>
            </a:fld>
            <a:endParaRPr lang="fr-BE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12/03/2018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12/03/2018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12/03/2018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12/03/2018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12/03/2018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12/03/2018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12/03/2018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12/03/2018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12/03/2018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12/03/2018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12/03/2018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2%20-%20Bouysse%20Agir%20r&#233;ussir%20comprendre.mp4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lications.ac-montpellier.fr/sections/ia30/maternelle/formation/copy_of_semaine-ecole-maternelle" TargetMode="External"/><Relationship Id="rId5" Type="http://schemas.openxmlformats.org/officeDocument/2006/relationships/hyperlink" Target="1%20-%20Extrait_Catherine-Gueguen.mp4" TargetMode="Externa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l'activit&#233;.docx" TargetMode="External"/><Relationship Id="rId2" Type="http://schemas.openxmlformats.org/officeDocument/2006/relationships/hyperlink" Target="la%20bienveillanc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l'&#233;valuation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arcours%20Jouer%20pour%20apprendre%20en%20maternelle%20-%20Parcours%20en%20d&#233;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ATSEM-Enseignants</a:t>
            </a:r>
            <a:br>
              <a:rPr lang="fr-FR" sz="3600" dirty="0"/>
            </a:br>
            <a:r>
              <a:rPr lang="fr-FR" sz="3600" dirty="0"/>
              <a:t>un partenariat indispensable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5389098" y="3933056"/>
            <a:ext cx="3429000" cy="1270818"/>
          </a:xfrm>
        </p:spPr>
        <p:txBody>
          <a:bodyPr>
            <a:normAutofit/>
          </a:bodyPr>
          <a:lstStyle/>
          <a:p>
            <a:pPr algn="ctr"/>
            <a:r>
              <a:rPr lang="fr-FR" sz="2400" dirty="0"/>
              <a:t>animation pédagogique du mercredi </a:t>
            </a:r>
            <a:r>
              <a:rPr lang="fr-FR" sz="2400" dirty="0" smtClean="0"/>
              <a:t>14 mars 2018</a:t>
            </a:r>
            <a:endParaRPr lang="fr-FR" sz="2400" dirty="0"/>
          </a:p>
        </p:txBody>
      </p:sp>
      <p:pic>
        <p:nvPicPr>
          <p:cNvPr id="7" name="Espace réservé pour une image 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5" r="216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4818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97EC4-1B15-4545-BF6E-4A344F7A8332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46" r="16" b="58925"/>
          <a:stretch/>
        </p:blipFill>
        <p:spPr bwMode="auto">
          <a:xfrm>
            <a:off x="-90264" y="5661248"/>
            <a:ext cx="9324529" cy="1070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27584" y="5081570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hlinkClick r:id="rId4" action="ppaction://hlinkfile"/>
              </a:rPr>
              <a:t>Conférence de Viviane </a:t>
            </a:r>
            <a:r>
              <a:rPr lang="fr-FR" sz="2000" dirty="0" err="1" smtClean="0">
                <a:hlinkClick r:id="rId4" action="ppaction://hlinkfile"/>
              </a:rPr>
              <a:t>Bouysse</a:t>
            </a:r>
            <a:r>
              <a:rPr lang="fr-FR" sz="2000" dirty="0" smtClean="0">
                <a:hlinkClick r:id="rId4" action="ppaction://hlinkfile"/>
              </a:rPr>
              <a:t>, IGEN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188640"/>
            <a:ext cx="849694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333399"/>
                </a:solidFill>
                <a:latin typeface="Arial" charset="0"/>
              </a:rPr>
              <a:t> </a:t>
            </a:r>
            <a:r>
              <a:rPr lang="fr-FR" sz="40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UNE PÉDAGOGIE STRUCTURÉE </a:t>
            </a:r>
          </a:p>
          <a:p>
            <a:pPr algn="ctr"/>
            <a:r>
              <a:rPr lang="fr-FR" sz="40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AUTOUR DE TROIS VERBES</a:t>
            </a:r>
          </a:p>
          <a:p>
            <a:pPr algn="ctr"/>
            <a:endParaRPr lang="fr-FR" sz="2000" b="1" dirty="0" smtClean="0">
              <a:latin typeface="Calibri" panose="020F0502020204030204" pitchFamily="34" charset="0"/>
            </a:endParaRPr>
          </a:p>
          <a:p>
            <a:pPr algn="just"/>
            <a:r>
              <a:rPr lang="fr-FR" sz="2400" dirty="0" smtClean="0">
                <a:latin typeface="Calibri" panose="020F0502020204030204" pitchFamily="34" charset="0"/>
              </a:rPr>
              <a:t>Pour pouvoir « apprendre », les enfants doivent :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b="1" dirty="0" smtClean="0">
                <a:latin typeface="Calibri" panose="020F0502020204030204" pitchFamily="34" charset="0"/>
              </a:rPr>
              <a:t> AGIR :</a:t>
            </a:r>
            <a:r>
              <a:rPr lang="fr-FR" sz="2400" dirty="0" smtClean="0">
                <a:latin typeface="Calibri" panose="020F0502020204030204" pitchFamily="34" charset="0"/>
              </a:rPr>
              <a:t> c’est-à-dire prendre des initiatives (et non exécuter) et « faire » (essayer, recommencer, etc.).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b="1" dirty="0" smtClean="0">
                <a:latin typeface="Calibri" panose="020F0502020204030204" pitchFamily="34" charset="0"/>
              </a:rPr>
              <a:t> REUSSIR</a:t>
            </a:r>
            <a:r>
              <a:rPr lang="fr-FR" sz="2400" dirty="0" smtClean="0">
                <a:latin typeface="Calibri" panose="020F0502020204030204" pitchFamily="34" charset="0"/>
              </a:rPr>
              <a:t> : aller au bout d’une intention, d’un projet, de la réponse à une consigne, et de manière satisfaisante.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b="1" dirty="0" smtClean="0">
                <a:latin typeface="Calibri" panose="020F0502020204030204" pitchFamily="34" charset="0"/>
              </a:rPr>
              <a:t> COMPRENDRE</a:t>
            </a:r>
            <a:r>
              <a:rPr lang="fr-FR" sz="2400" dirty="0" smtClean="0">
                <a:latin typeface="Calibri" panose="020F0502020204030204" pitchFamily="34" charset="0"/>
              </a:rPr>
              <a:t> : ce qui suppose une prise de distance, une prise de conscience. C’est dans cette </a:t>
            </a:r>
            <a:r>
              <a:rPr lang="fr-FR" sz="2400" b="1" dirty="0" smtClean="0">
                <a:latin typeface="Calibri" panose="020F0502020204030204" pitchFamily="34" charset="0"/>
              </a:rPr>
              <a:t>« réflexivité »</a:t>
            </a:r>
            <a:r>
              <a:rPr lang="fr-FR" sz="2400" dirty="0" smtClean="0">
                <a:latin typeface="Calibri" panose="020F0502020204030204" pitchFamily="34" charset="0"/>
              </a:rPr>
              <a:t> que se construit la </a:t>
            </a:r>
            <a:r>
              <a:rPr lang="fr-FR" sz="2400" b="1" dirty="0" smtClean="0">
                <a:latin typeface="Calibri" panose="020F0502020204030204" pitchFamily="34" charset="0"/>
              </a:rPr>
              <a:t>posture d’élève.</a:t>
            </a:r>
            <a:endParaRPr lang="fr-FR" sz="2400" dirty="0" smtClean="0">
              <a:latin typeface="Calibri" panose="020F050202020403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368208"/>
            <a:ext cx="1944216" cy="128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39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49" t="6780" r="22974" b="91620"/>
          <a:stretch/>
        </p:blipFill>
        <p:spPr bwMode="auto">
          <a:xfrm>
            <a:off x="130629" y="1412776"/>
            <a:ext cx="8905868" cy="39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97EC4-1B15-4545-BF6E-4A344F7A8332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ZoneTexte 6">
            <a:hlinkClick r:id="rId3" action="ppaction://hlinksldjump"/>
          </p:cNvPr>
          <p:cNvSpPr txBox="1"/>
          <p:nvPr/>
        </p:nvSpPr>
        <p:spPr>
          <a:xfrm>
            <a:off x="431540" y="1790444"/>
            <a:ext cx="82089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BIENVEILLANCE</a:t>
            </a:r>
          </a:p>
          <a:p>
            <a:r>
              <a:rPr lang="fr-FR" b="1" dirty="0" smtClean="0">
                <a:latin typeface="Arial Narrow" panose="020B0606020202030204" pitchFamily="34" charset="0"/>
              </a:rPr>
              <a:t> </a:t>
            </a:r>
            <a:endParaRPr lang="fr-FR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Arial Narrow" panose="020B0606020202030204" pitchFamily="34" charset="0"/>
              </a:rPr>
              <a:t> </a:t>
            </a:r>
            <a:r>
              <a:rPr lang="fr-FR" sz="2000" dirty="0">
                <a:latin typeface="Calibri" panose="020F0502020204030204" pitchFamily="34" charset="0"/>
              </a:rPr>
              <a:t>U</a:t>
            </a:r>
            <a:r>
              <a:rPr lang="fr-FR" sz="2000" dirty="0" smtClean="0">
                <a:latin typeface="Calibri" panose="020F0502020204030204" pitchFamily="34" charset="0"/>
              </a:rPr>
              <a:t>n mélange de souci de l’autre et d’attention vigilante, requis du fait de la dépendance de l’enfant, de sa vulnérabilité.</a:t>
            </a:r>
          </a:p>
          <a:p>
            <a:endParaRPr lang="fr-FR" sz="8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Calibri" panose="020F0502020204030204" pitchFamily="34" charset="0"/>
              </a:rPr>
              <a:t> Elle va s’exprimer aux enfants par l’attention qu’on va leur apporter chaque jour. Elle leur fait acquérir  « la confiance en soi ».</a:t>
            </a:r>
          </a:p>
          <a:p>
            <a:pPr>
              <a:buFont typeface="Arial" pitchFamily="34" charset="0"/>
              <a:buChar char="•"/>
            </a:pPr>
            <a:endParaRPr lang="fr-FR" sz="8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Calibri" panose="020F0502020204030204" pitchFamily="34" charset="0"/>
              </a:rPr>
              <a:t> Pour cela, mobiliser </a:t>
            </a:r>
            <a:r>
              <a:rPr lang="fr-FR" sz="2000" b="1" dirty="0" smtClean="0">
                <a:latin typeface="Calibri" panose="020F0502020204030204" pitchFamily="34" charset="0"/>
              </a:rPr>
              <a:t>l’empathie </a:t>
            </a:r>
            <a:r>
              <a:rPr lang="fr-FR" sz="2000" dirty="0" smtClean="0">
                <a:latin typeface="Calibri" panose="020F0502020204030204" pitchFamily="34" charset="0"/>
              </a:rPr>
              <a:t>(partage d’affects, d’émotions), </a:t>
            </a:r>
            <a:r>
              <a:rPr lang="fr-FR" sz="2000" b="1" dirty="0" smtClean="0">
                <a:latin typeface="Calibri" panose="020F0502020204030204" pitchFamily="34" charset="0"/>
              </a:rPr>
              <a:t>la sollicitude</a:t>
            </a:r>
            <a:r>
              <a:rPr lang="fr-FR" sz="2000" dirty="0" smtClean="0">
                <a:latin typeface="Calibri" panose="020F0502020204030204" pitchFamily="34" charset="0"/>
              </a:rPr>
              <a:t> (intérêt pour l’autre ; soutien donné sans y être obligé). </a:t>
            </a:r>
          </a:p>
          <a:p>
            <a:pPr marL="1620838"/>
            <a:r>
              <a:rPr lang="fr-FR" sz="2000" b="1" i="1" dirty="0" smtClean="0">
                <a:latin typeface="Calibri" panose="020F0502020204030204" pitchFamily="34" charset="0"/>
                <a:hlinkClick r:id="rId5" action="ppaction://hlinkfile"/>
              </a:rPr>
              <a:t>Vidéo Catherine Gueguen</a:t>
            </a:r>
            <a:endParaRPr lang="fr-FR" sz="2000" b="1" i="1" dirty="0" smtClean="0">
              <a:latin typeface="Calibri" panose="020F0502020204030204" pitchFamily="34" charset="0"/>
            </a:endParaRPr>
          </a:p>
          <a:p>
            <a:pPr marL="1703388">
              <a:buFont typeface="Arial" panose="020B0604020202020204" pitchFamily="34" charset="0"/>
              <a:buChar char="•"/>
            </a:pPr>
            <a:endParaRPr lang="fr-FR" sz="8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Calibri" panose="020F0502020204030204" pitchFamily="34" charset="0"/>
              </a:rPr>
              <a:t>Offrir à l’enfant </a:t>
            </a:r>
            <a:r>
              <a:rPr lang="fr-FR" sz="2000" b="1" dirty="0" smtClean="0">
                <a:latin typeface="Calibri" panose="020F0502020204030204" pitchFamily="34" charset="0"/>
              </a:rPr>
              <a:t>le regard</a:t>
            </a:r>
            <a:r>
              <a:rPr lang="fr-FR" sz="2000" dirty="0" smtClean="0">
                <a:latin typeface="Calibri" panose="020F0502020204030204" pitchFamily="34" charset="0"/>
              </a:rPr>
              <a:t> dont il a besoin.</a:t>
            </a:r>
          </a:p>
          <a:p>
            <a:endParaRPr lang="fr-FR" sz="8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Calibri" panose="020F0502020204030204" pitchFamily="34" charset="0"/>
              </a:rPr>
              <a:t>Ce regard d’intérêt que</a:t>
            </a:r>
            <a:r>
              <a:rPr lang="fr-FR" sz="2000" b="1" dirty="0" smtClean="0">
                <a:latin typeface="Calibri" panose="020F0502020204030204" pitchFamily="34" charset="0"/>
              </a:rPr>
              <a:t> l’éducateur </a:t>
            </a:r>
            <a:r>
              <a:rPr lang="fr-FR" sz="2000" dirty="0" smtClean="0">
                <a:latin typeface="Calibri" panose="020F0502020204030204" pitchFamily="34" charset="0"/>
              </a:rPr>
              <a:t>doit porter aux enfants sera constitutif de</a:t>
            </a:r>
            <a:r>
              <a:rPr lang="fr-FR" sz="2000" b="1" i="1" dirty="0" smtClean="0">
                <a:latin typeface="Calibri" panose="020F0502020204030204" pitchFamily="34" charset="0"/>
              </a:rPr>
              <a:t> l’évaluation positive </a:t>
            </a:r>
            <a:r>
              <a:rPr lang="fr-FR" sz="2000" i="1" dirty="0" smtClean="0">
                <a:latin typeface="Calibri" panose="020F0502020204030204" pitchFamily="34" charset="0"/>
              </a:rPr>
              <a:t>« pouvoir dire en toute chose ce que les enfants ont acquis ».</a:t>
            </a:r>
          </a:p>
        </p:txBody>
      </p:sp>
      <p:sp>
        <p:nvSpPr>
          <p:cNvPr id="3" name="Rectangle 2"/>
          <p:cNvSpPr/>
          <p:nvPr/>
        </p:nvSpPr>
        <p:spPr>
          <a:xfrm>
            <a:off x="760777" y="2221331"/>
            <a:ext cx="7704856" cy="424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5496" y="46465"/>
            <a:ext cx="9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333399"/>
                </a:solidFill>
                <a:latin typeface="Calibri" panose="020F0502020204030204" pitchFamily="34" charset="0"/>
              </a:rPr>
              <a:t>Trois </a:t>
            </a:r>
            <a:r>
              <a:rPr lang="fr-FR" sz="40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mots clés </a:t>
            </a:r>
            <a:r>
              <a:rPr lang="fr-FR" sz="4000" b="1" dirty="0">
                <a:solidFill>
                  <a:srgbClr val="333399"/>
                </a:solidFill>
                <a:latin typeface="Calibri" panose="020F0502020204030204" pitchFamily="34" charset="0"/>
              </a:rPr>
              <a:t>pour définir </a:t>
            </a:r>
            <a:endParaRPr lang="fr-FR" sz="4000" b="1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  <a:p>
            <a:pPr algn="ctr"/>
            <a:r>
              <a:rPr lang="fr-FR" sz="40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l’esprit du nouveau programme </a:t>
            </a:r>
          </a:p>
        </p:txBody>
      </p:sp>
      <p:pic>
        <p:nvPicPr>
          <p:cNvPr id="3074" name="Picture 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650767"/>
            <a:ext cx="1249803" cy="113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867" y="4637569"/>
            <a:ext cx="1544565" cy="114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3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Présentation du document sur l’accueil de l’enfant de 2 à 6 ans sur une journée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216536"/>
              </p:ext>
            </p:extLst>
          </p:nvPr>
        </p:nvGraphicFramePr>
        <p:xfrm>
          <a:off x="323528" y="1700808"/>
          <a:ext cx="7239000" cy="4133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813"/>
                <a:gridCol w="3287546"/>
                <a:gridCol w="2598641"/>
              </a:tblGrid>
              <a:tr h="723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Horaires 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Besoins de l’enfant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Activités, aménagement de l’espace 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</a:tr>
              <a:tr h="34100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7h45-8h35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900" dirty="0">
                          <a:effectLst/>
                        </a:rPr>
                        <a:t>Espace/temps transitionnel famille/école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900" dirty="0">
                          <a:effectLst/>
                        </a:rPr>
                        <a:t>Temps pour s’adapter à un nouveau lieu.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900" dirty="0">
                          <a:effectLst/>
                        </a:rPr>
                        <a:t>Besoin d’une sécurité affective pour accepter la séparation avec ses parents : être écouté, accueilli individuellement.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900" dirty="0">
                          <a:effectLst/>
                        </a:rPr>
                        <a:t>Besoin de repères.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900" dirty="0">
                          <a:effectLst/>
                        </a:rPr>
                        <a:t>Aménager l’espace avec des jeux afin de privilégier des ateliers autonomes dans un cadre rassurant pour amener l’enfant à oser faire et ainsi à développer une estime de soi.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900" dirty="0">
                          <a:effectLst/>
                        </a:rPr>
                        <a:t>Proposer des activités calmes.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900" dirty="0">
                          <a:effectLst/>
                        </a:rPr>
                        <a:t>Proposer un espace de repos.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900" dirty="0">
                          <a:effectLst/>
                        </a:rPr>
                        <a:t>Quand on le peut, aménager l’espace garderie en favorisant une régularité spatiale.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88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551099"/>
              </p:ext>
            </p:extLst>
          </p:nvPr>
        </p:nvGraphicFramePr>
        <p:xfrm>
          <a:off x="457200" y="548680"/>
          <a:ext cx="7239000" cy="5955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400"/>
                <a:gridCol w="5128600"/>
              </a:tblGrid>
              <a:tr h="5955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8h45- 11h45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2000" dirty="0">
                          <a:effectLst/>
                        </a:rPr>
                        <a:t>Besoin de se développer.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2000" dirty="0">
                          <a:effectLst/>
                        </a:rPr>
                        <a:t>Apprendre ensemble et vivre ensemble.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2000" dirty="0">
                          <a:effectLst/>
                        </a:rPr>
                        <a:t>S’enrichir par des expérimentations.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2000" dirty="0">
                          <a:effectLst/>
                        </a:rPr>
                        <a:t>Développer la curiosité.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2000" dirty="0">
                          <a:effectLst/>
                        </a:rPr>
                        <a:t>Apprendre à faire seul.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2000" dirty="0">
                          <a:effectLst/>
                        </a:rPr>
                        <a:t>Développer la confiance en soi.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2000" dirty="0">
                          <a:effectLst/>
                        </a:rPr>
                        <a:t>Acquérir des compétences.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2000" dirty="0">
                          <a:effectLst/>
                        </a:rPr>
                        <a:t>Travailler avec l’autre.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4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764840"/>
              </p:ext>
            </p:extLst>
          </p:nvPr>
        </p:nvGraphicFramePr>
        <p:xfrm>
          <a:off x="611560" y="548680"/>
          <a:ext cx="7239000" cy="481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400"/>
                <a:gridCol w="5128600"/>
              </a:tblGrid>
              <a:tr h="4812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11h45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Départ des enfants non-inscrits au périscolaire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2400" dirty="0">
                          <a:effectLst/>
                        </a:rPr>
                        <a:t>Besoin de continuité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2400" dirty="0">
                          <a:effectLst/>
                        </a:rPr>
                        <a:t>Besoin de repères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2400" dirty="0">
                          <a:effectLst/>
                        </a:rPr>
                        <a:t>Besoin de sécurité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0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91578"/>
              </p:ext>
            </p:extLst>
          </p:nvPr>
        </p:nvGraphicFramePr>
        <p:xfrm>
          <a:off x="457200" y="620688"/>
          <a:ext cx="7239000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519"/>
                <a:gridCol w="3124010"/>
                <a:gridCol w="2829471"/>
              </a:tblGrid>
              <a:tr h="3600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13h30-13h50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Accueil des enfants inscrits en garderie 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effectLst/>
                        </a:rPr>
                        <a:t>Besoin d’une sécurité affective pour accepter la séparation avec ses parents : être écouté, accueilli individuellement.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effectLst/>
                        </a:rPr>
                        <a:t>Besoin de repères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Idem 7h35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</a:tr>
              <a:tr h="14401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13h50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Temps de transition scolaire 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600">
                          <a:effectLst/>
                        </a:rPr>
                        <a:t>Besoin de continuité et d’accompagnement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Les enfants sont confiés à un adulte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23" marR="588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47749"/>
              </p:ext>
            </p:extLst>
          </p:nvPr>
        </p:nvGraphicFramePr>
        <p:xfrm>
          <a:off x="755577" y="404665"/>
          <a:ext cx="6264696" cy="11041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8910"/>
                <a:gridCol w="2768399"/>
                <a:gridCol w="2507387"/>
              </a:tblGrid>
              <a:tr h="64533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14h-17h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0" marR="492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Temps scolaire 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Besoin de se reposer pour les plus petits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Besoin de se développer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Apprendre à vivre ensemble.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S’enrichir par des expérimentations.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Développer la curiosité.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Apprendre à faire seul et avec les autres.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Aller vers plus d’autonomie.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Développer la confiance en soi.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Acquérir des compétences.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Travailler avec l’autre.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0" marR="492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Sieste pour ceux qui arrivent et continuité de la sieste pour les autres en respectant les levers échelonnés selon le besoin des enfants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Temps calme pour les moyennes et grande section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0" marR="492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99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PAUSE</a:t>
            </a:r>
            <a:endParaRPr lang="fr-FR" sz="6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5" r="167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247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191744"/>
          </a:xfrm>
        </p:spPr>
        <p:txBody>
          <a:bodyPr/>
          <a:lstStyle/>
          <a:p>
            <a:r>
              <a:rPr lang="fr-FR" dirty="0" smtClean="0"/>
              <a:t>Travail par </a:t>
            </a:r>
            <a:r>
              <a:rPr lang="fr-FR" dirty="0" smtClean="0"/>
              <a:t>groupes de 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/>
              <a:t>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15762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Restitution des groupes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file"/>
              </a:rPr>
              <a:t>la bienveillance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>
                <a:hlinkClick r:id="rId3" action="ppaction://hlinkfile"/>
              </a:rPr>
              <a:t>L’activité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>
                <a:hlinkClick r:id="rId4" action="ppaction://hlinkfile"/>
              </a:rPr>
              <a:t>L’évaluation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96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Accueil et présentation des personnes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Présentation </a:t>
            </a:r>
            <a:r>
              <a:rPr lang="fr-FR" dirty="0"/>
              <a:t>par deux au </a:t>
            </a:r>
            <a:r>
              <a:rPr lang="fr-FR" dirty="0" smtClean="0"/>
              <a:t>groupe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83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Merci pour votre participation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9"/>
            <a:ext cx="6696744" cy="4392488"/>
          </a:xfrm>
        </p:spPr>
      </p:pic>
    </p:spTree>
    <p:extLst>
      <p:ext uri="{BB962C8B-B14F-4D97-AF65-F5344CB8AC3E}">
        <p14:creationId xmlns:p14="http://schemas.microsoft.com/office/powerpoint/2010/main" val="13630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Mise en œuvre du partenariat entre l’</a:t>
            </a:r>
            <a:r>
              <a:rPr lang="fr-FR" dirty="0" err="1"/>
              <a:t>atsem</a:t>
            </a:r>
            <a:r>
              <a:rPr lang="fr-FR" dirty="0"/>
              <a:t> et l’enseignant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chemeClr val="accent6"/>
                </a:solidFill>
              </a:rPr>
              <a:t>Travailler </a:t>
            </a:r>
            <a:r>
              <a:rPr lang="fr-FR" b="1" dirty="0">
                <a:solidFill>
                  <a:schemeClr val="accent6"/>
                </a:solidFill>
              </a:rPr>
              <a:t>ensemble pour</a:t>
            </a:r>
            <a:r>
              <a:rPr lang="fr-FR" dirty="0">
                <a:solidFill>
                  <a:schemeClr val="accent6"/>
                </a:solidFill>
              </a:rPr>
              <a:t/>
            </a:r>
            <a:br>
              <a:rPr lang="fr-FR" dirty="0">
                <a:solidFill>
                  <a:schemeClr val="accent6"/>
                </a:solidFill>
              </a:rPr>
            </a:b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3521075" cy="4248472"/>
          </a:xfrm>
        </p:spPr>
      </p:pic>
    </p:spTree>
    <p:extLst>
      <p:ext uri="{BB962C8B-B14F-4D97-AF65-F5344CB8AC3E}">
        <p14:creationId xmlns:p14="http://schemas.microsoft.com/office/powerpoint/2010/main" val="174426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Mise en œuvre du partenariat entre l’</a:t>
            </a:r>
            <a:r>
              <a:rPr lang="fr-FR" dirty="0" err="1"/>
              <a:t>atsem</a:t>
            </a:r>
            <a:r>
              <a:rPr lang="fr-FR" dirty="0"/>
              <a:t> et l’enseignant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6"/>
                </a:solidFill>
              </a:rPr>
              <a:t>Travailler </a:t>
            </a:r>
            <a:r>
              <a:rPr lang="fr-FR" b="1" dirty="0">
                <a:solidFill>
                  <a:schemeClr val="accent6"/>
                </a:solidFill>
              </a:rPr>
              <a:t>ensemble pour</a:t>
            </a:r>
            <a:r>
              <a:rPr lang="fr-FR" dirty="0">
                <a:solidFill>
                  <a:schemeClr val="accent6"/>
                </a:solidFill>
              </a:rPr>
              <a:t/>
            </a:r>
            <a:br>
              <a:rPr lang="fr-FR" dirty="0">
                <a:solidFill>
                  <a:schemeClr val="accent6"/>
                </a:solidFill>
              </a:rPr>
            </a:br>
            <a:r>
              <a:rPr lang="fr-FR" dirty="0"/>
              <a:t>-ne plus s’ignorer</a:t>
            </a:r>
            <a:br>
              <a:rPr lang="fr-FR" dirty="0"/>
            </a:br>
            <a:r>
              <a:rPr lang="fr-FR" dirty="0"/>
              <a:t>-se comprendre et comprendre</a:t>
            </a:r>
            <a:br>
              <a:rPr lang="fr-FR" dirty="0"/>
            </a:br>
            <a:r>
              <a:rPr lang="fr-FR" dirty="0"/>
              <a:t>-clarifier les fonctions, rôles et missions de chacun </a:t>
            </a:r>
            <a:br>
              <a:rPr lang="fr-FR" dirty="0"/>
            </a:br>
            <a:r>
              <a:rPr lang="fr-FR" dirty="0"/>
              <a:t>-partager des valeurs éducatives</a:t>
            </a:r>
            <a:br>
              <a:rPr lang="fr-FR" dirty="0"/>
            </a:br>
            <a:r>
              <a:rPr lang="fr-FR" dirty="0"/>
              <a:t>-partager des valeurs communes</a:t>
            </a:r>
            <a:br>
              <a:rPr lang="fr-FR" dirty="0"/>
            </a:br>
            <a:r>
              <a:rPr lang="fr-FR" dirty="0"/>
              <a:t>partager des règles déontologiques</a:t>
            </a:r>
            <a:br>
              <a:rPr lang="fr-FR" dirty="0"/>
            </a:br>
            <a:r>
              <a:rPr lang="fr-FR" dirty="0">
                <a:solidFill>
                  <a:schemeClr val="accent6"/>
                </a:solidFill>
              </a:rPr>
              <a:t/>
            </a:r>
            <a:br>
              <a:rPr lang="fr-FR" dirty="0">
                <a:solidFill>
                  <a:schemeClr val="accent6"/>
                </a:solidFill>
              </a:rPr>
            </a:b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3521075" cy="4248472"/>
          </a:xfrm>
        </p:spPr>
      </p:pic>
    </p:spTree>
    <p:extLst>
      <p:ext uri="{BB962C8B-B14F-4D97-AF65-F5344CB8AC3E}">
        <p14:creationId xmlns:p14="http://schemas.microsoft.com/office/powerpoint/2010/main" val="39755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Mise en œuvre du partenariat entre l’</a:t>
            </a:r>
            <a:r>
              <a:rPr lang="fr-FR" dirty="0" err="1"/>
              <a:t>atsem</a:t>
            </a:r>
            <a:r>
              <a:rPr lang="fr-FR" dirty="0"/>
              <a:t> et l’enseignant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6"/>
                </a:solidFill>
              </a:rPr>
              <a:t>Travailler </a:t>
            </a:r>
            <a:r>
              <a:rPr lang="fr-FR" b="1" dirty="0">
                <a:solidFill>
                  <a:schemeClr val="accent6"/>
                </a:solidFill>
              </a:rPr>
              <a:t>ensemble pour</a:t>
            </a:r>
            <a:r>
              <a:rPr lang="fr-FR" dirty="0">
                <a:solidFill>
                  <a:schemeClr val="accent6"/>
                </a:solidFill>
              </a:rPr>
              <a:t/>
            </a:r>
            <a:br>
              <a:rPr lang="fr-FR" dirty="0">
                <a:solidFill>
                  <a:schemeClr val="accent6"/>
                </a:solidFill>
              </a:rPr>
            </a:br>
            <a:r>
              <a:rPr lang="fr-FR" dirty="0"/>
              <a:t>-ne plus s’ignorer</a:t>
            </a:r>
            <a:br>
              <a:rPr lang="fr-FR" dirty="0"/>
            </a:br>
            <a:r>
              <a:rPr lang="fr-FR" dirty="0"/>
              <a:t>-se comprendre et comprendre</a:t>
            </a:r>
            <a:br>
              <a:rPr lang="fr-FR" dirty="0"/>
            </a:br>
            <a:r>
              <a:rPr lang="fr-FR" dirty="0"/>
              <a:t>-clarifier les fonctions, rôles et missions de chacun </a:t>
            </a:r>
            <a:br>
              <a:rPr lang="fr-FR" dirty="0"/>
            </a:br>
            <a:r>
              <a:rPr lang="fr-FR" dirty="0"/>
              <a:t>-partager des valeurs éducatives</a:t>
            </a:r>
            <a:br>
              <a:rPr lang="fr-FR" dirty="0"/>
            </a:br>
            <a:r>
              <a:rPr lang="fr-FR" dirty="0"/>
              <a:t>-partager des valeurs communes</a:t>
            </a:r>
            <a:br>
              <a:rPr lang="fr-FR" dirty="0"/>
            </a:br>
            <a:r>
              <a:rPr lang="fr-FR" dirty="0"/>
              <a:t>partager des règles déontologiques</a:t>
            </a:r>
            <a:br>
              <a:rPr lang="fr-FR" dirty="0"/>
            </a:br>
            <a:r>
              <a:rPr lang="fr-FR" dirty="0">
                <a:solidFill>
                  <a:schemeClr val="accent6"/>
                </a:solidFill>
              </a:rPr>
              <a:t/>
            </a:r>
            <a:br>
              <a:rPr lang="fr-FR" dirty="0">
                <a:solidFill>
                  <a:schemeClr val="accent6"/>
                </a:solidFill>
              </a:rPr>
            </a:br>
            <a:r>
              <a:rPr lang="fr-FR" b="1" dirty="0">
                <a:solidFill>
                  <a:schemeClr val="accent6"/>
                </a:solidFill>
              </a:rPr>
              <a:t>Construire ensemble pour</a:t>
            </a:r>
            <a:br>
              <a:rPr lang="fr-FR" b="1" dirty="0">
                <a:solidFill>
                  <a:schemeClr val="accent6"/>
                </a:solidFill>
              </a:rPr>
            </a:b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3521075" cy="4248472"/>
          </a:xfrm>
        </p:spPr>
      </p:pic>
    </p:spTree>
    <p:extLst>
      <p:ext uri="{BB962C8B-B14F-4D97-AF65-F5344CB8AC3E}">
        <p14:creationId xmlns:p14="http://schemas.microsoft.com/office/powerpoint/2010/main" val="7587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Mise en œuvre du partenariat entre l’</a:t>
            </a:r>
            <a:r>
              <a:rPr lang="fr-FR" dirty="0" err="1"/>
              <a:t>atsem</a:t>
            </a:r>
            <a:r>
              <a:rPr lang="fr-FR" dirty="0"/>
              <a:t> et l’enseignant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6"/>
                </a:solidFill>
              </a:rPr>
              <a:t>Travailler </a:t>
            </a:r>
            <a:r>
              <a:rPr lang="fr-FR" b="1" dirty="0">
                <a:solidFill>
                  <a:schemeClr val="accent6"/>
                </a:solidFill>
              </a:rPr>
              <a:t>ensemble pour</a:t>
            </a:r>
            <a:r>
              <a:rPr lang="fr-FR" dirty="0">
                <a:solidFill>
                  <a:schemeClr val="accent6"/>
                </a:solidFill>
              </a:rPr>
              <a:t/>
            </a:r>
            <a:br>
              <a:rPr lang="fr-FR" dirty="0">
                <a:solidFill>
                  <a:schemeClr val="accent6"/>
                </a:solidFill>
              </a:rPr>
            </a:br>
            <a:r>
              <a:rPr lang="fr-FR" dirty="0"/>
              <a:t>-ne plus s’ignorer</a:t>
            </a:r>
            <a:br>
              <a:rPr lang="fr-FR" dirty="0"/>
            </a:br>
            <a:r>
              <a:rPr lang="fr-FR" dirty="0"/>
              <a:t>-se comprendre et comprendre</a:t>
            </a:r>
            <a:br>
              <a:rPr lang="fr-FR" dirty="0"/>
            </a:br>
            <a:r>
              <a:rPr lang="fr-FR" dirty="0"/>
              <a:t>-clarifier les fonctions, rôles et missions de chacun </a:t>
            </a:r>
            <a:br>
              <a:rPr lang="fr-FR" dirty="0"/>
            </a:br>
            <a:r>
              <a:rPr lang="fr-FR" dirty="0"/>
              <a:t>-partager des valeurs éducatives</a:t>
            </a:r>
            <a:br>
              <a:rPr lang="fr-FR" dirty="0"/>
            </a:br>
            <a:r>
              <a:rPr lang="fr-FR" dirty="0"/>
              <a:t>-partager des valeurs communes</a:t>
            </a:r>
            <a:br>
              <a:rPr lang="fr-FR" dirty="0"/>
            </a:br>
            <a:r>
              <a:rPr lang="fr-FR" dirty="0"/>
              <a:t>partager des règles déontologiques</a:t>
            </a:r>
            <a:br>
              <a:rPr lang="fr-FR" dirty="0"/>
            </a:br>
            <a:r>
              <a:rPr lang="fr-FR" dirty="0">
                <a:solidFill>
                  <a:schemeClr val="accent6"/>
                </a:solidFill>
              </a:rPr>
              <a:t/>
            </a:r>
            <a:br>
              <a:rPr lang="fr-FR" dirty="0">
                <a:solidFill>
                  <a:schemeClr val="accent6"/>
                </a:solidFill>
              </a:rPr>
            </a:br>
            <a:r>
              <a:rPr lang="fr-FR" b="1" dirty="0">
                <a:solidFill>
                  <a:schemeClr val="accent6"/>
                </a:solidFill>
              </a:rPr>
              <a:t>Construire ensemble pour</a:t>
            </a:r>
            <a:br>
              <a:rPr lang="fr-FR" b="1" dirty="0">
                <a:solidFill>
                  <a:schemeClr val="accent6"/>
                </a:solidFill>
              </a:rPr>
            </a:br>
            <a:r>
              <a:rPr lang="fr-FR" dirty="0"/>
              <a:t>-mutualiser ses connaissances</a:t>
            </a:r>
            <a:br>
              <a:rPr lang="fr-FR" dirty="0"/>
            </a:br>
            <a:r>
              <a:rPr lang="fr-FR" dirty="0"/>
              <a:t>-construire des gestes éducatifs et pédagogiques</a:t>
            </a:r>
            <a:br>
              <a:rPr lang="fr-FR" dirty="0"/>
            </a:br>
            <a:r>
              <a:rPr lang="fr-FR" dirty="0"/>
              <a:t>-accueillir les familles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3521075" cy="4248472"/>
          </a:xfrm>
        </p:spPr>
      </p:pic>
    </p:spTree>
    <p:extLst>
      <p:ext uri="{BB962C8B-B14F-4D97-AF65-F5344CB8AC3E}">
        <p14:creationId xmlns:p14="http://schemas.microsoft.com/office/powerpoint/2010/main" val="964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Mise en œuvre du partenariat entre l’</a:t>
            </a:r>
            <a:r>
              <a:rPr lang="fr-FR" dirty="0" err="1"/>
              <a:t>atsem</a:t>
            </a:r>
            <a:r>
              <a:rPr lang="fr-FR" dirty="0"/>
              <a:t> et l’enseignant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6"/>
                </a:solidFill>
              </a:rPr>
              <a:t>Travailler </a:t>
            </a:r>
            <a:r>
              <a:rPr lang="fr-FR" b="1" dirty="0">
                <a:solidFill>
                  <a:schemeClr val="accent6"/>
                </a:solidFill>
              </a:rPr>
              <a:t>ensemble pour</a:t>
            </a:r>
            <a:r>
              <a:rPr lang="fr-FR" dirty="0">
                <a:solidFill>
                  <a:schemeClr val="accent6"/>
                </a:solidFill>
              </a:rPr>
              <a:t/>
            </a:r>
            <a:br>
              <a:rPr lang="fr-FR" dirty="0">
                <a:solidFill>
                  <a:schemeClr val="accent6"/>
                </a:solidFill>
              </a:rPr>
            </a:br>
            <a:r>
              <a:rPr lang="fr-FR" dirty="0"/>
              <a:t>-ne plus s’ignorer</a:t>
            </a:r>
            <a:br>
              <a:rPr lang="fr-FR" dirty="0"/>
            </a:br>
            <a:r>
              <a:rPr lang="fr-FR" dirty="0"/>
              <a:t>-se comprendre et comprendre</a:t>
            </a:r>
            <a:br>
              <a:rPr lang="fr-FR" dirty="0"/>
            </a:br>
            <a:r>
              <a:rPr lang="fr-FR" dirty="0"/>
              <a:t>-clarifier les fonctions, rôles et missions de chacun </a:t>
            </a:r>
            <a:br>
              <a:rPr lang="fr-FR" dirty="0"/>
            </a:br>
            <a:r>
              <a:rPr lang="fr-FR" dirty="0"/>
              <a:t>-partager des valeurs éducatives</a:t>
            </a:r>
            <a:br>
              <a:rPr lang="fr-FR" dirty="0"/>
            </a:br>
            <a:r>
              <a:rPr lang="fr-FR" dirty="0"/>
              <a:t>-partager des valeurs communes</a:t>
            </a:r>
            <a:br>
              <a:rPr lang="fr-FR" dirty="0"/>
            </a:br>
            <a:r>
              <a:rPr lang="fr-FR" dirty="0"/>
              <a:t>partager des règles déontologiques</a:t>
            </a:r>
            <a:br>
              <a:rPr lang="fr-FR" dirty="0"/>
            </a:br>
            <a:r>
              <a:rPr lang="fr-FR" dirty="0">
                <a:solidFill>
                  <a:schemeClr val="accent6"/>
                </a:solidFill>
              </a:rPr>
              <a:t/>
            </a:r>
            <a:br>
              <a:rPr lang="fr-FR" dirty="0">
                <a:solidFill>
                  <a:schemeClr val="accent6"/>
                </a:solidFill>
              </a:rPr>
            </a:br>
            <a:r>
              <a:rPr lang="fr-FR" b="1" dirty="0">
                <a:solidFill>
                  <a:schemeClr val="accent6"/>
                </a:solidFill>
              </a:rPr>
              <a:t>Construire ensemble pour</a:t>
            </a:r>
            <a:br>
              <a:rPr lang="fr-FR" b="1" dirty="0">
                <a:solidFill>
                  <a:schemeClr val="accent6"/>
                </a:solidFill>
              </a:rPr>
            </a:br>
            <a:r>
              <a:rPr lang="fr-FR" dirty="0"/>
              <a:t>-mutualiser ses connaissances</a:t>
            </a:r>
            <a:br>
              <a:rPr lang="fr-FR" dirty="0"/>
            </a:br>
            <a:r>
              <a:rPr lang="fr-FR" dirty="0"/>
              <a:t>-construire des gestes éducatifs et pédagogiques</a:t>
            </a:r>
            <a:br>
              <a:rPr lang="fr-FR" dirty="0"/>
            </a:br>
            <a:r>
              <a:rPr lang="fr-FR" dirty="0"/>
              <a:t>-accueillir les familles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b="1" dirty="0">
                <a:solidFill>
                  <a:schemeClr val="accent6"/>
                </a:solidFill>
              </a:rPr>
              <a:t>Produire ensemble</a:t>
            </a:r>
          </a:p>
          <a:p>
            <a:pPr marL="0" indent="0">
              <a:buNone/>
            </a:pP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  <a:p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3521075" cy="4248472"/>
          </a:xfrm>
        </p:spPr>
      </p:pic>
    </p:spTree>
    <p:extLst>
      <p:ext uri="{BB962C8B-B14F-4D97-AF65-F5344CB8AC3E}">
        <p14:creationId xmlns:p14="http://schemas.microsoft.com/office/powerpoint/2010/main" val="7953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Mise en œuvre du partenariat entre l’</a:t>
            </a:r>
            <a:r>
              <a:rPr lang="fr-FR" dirty="0" err="1"/>
              <a:t>atsem</a:t>
            </a:r>
            <a:r>
              <a:rPr lang="fr-FR" dirty="0"/>
              <a:t> et l’enseignant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6"/>
                </a:solidFill>
              </a:rPr>
              <a:t>Travailler </a:t>
            </a:r>
            <a:r>
              <a:rPr lang="fr-FR" b="1" dirty="0">
                <a:solidFill>
                  <a:schemeClr val="accent6"/>
                </a:solidFill>
              </a:rPr>
              <a:t>ensemble pour</a:t>
            </a:r>
            <a:r>
              <a:rPr lang="fr-FR" dirty="0">
                <a:solidFill>
                  <a:schemeClr val="accent6"/>
                </a:solidFill>
              </a:rPr>
              <a:t/>
            </a:r>
            <a:br>
              <a:rPr lang="fr-FR" dirty="0">
                <a:solidFill>
                  <a:schemeClr val="accent6"/>
                </a:solidFill>
              </a:rPr>
            </a:br>
            <a:r>
              <a:rPr lang="fr-FR" dirty="0"/>
              <a:t>-ne plus s’ignorer</a:t>
            </a:r>
            <a:br>
              <a:rPr lang="fr-FR" dirty="0"/>
            </a:br>
            <a:r>
              <a:rPr lang="fr-FR" dirty="0"/>
              <a:t>-se comprendre et comprendre</a:t>
            </a:r>
            <a:br>
              <a:rPr lang="fr-FR" dirty="0"/>
            </a:br>
            <a:r>
              <a:rPr lang="fr-FR" dirty="0"/>
              <a:t>-clarifier les fonctions, rôles et missions de chacun </a:t>
            </a:r>
            <a:br>
              <a:rPr lang="fr-FR" dirty="0"/>
            </a:br>
            <a:r>
              <a:rPr lang="fr-FR" dirty="0"/>
              <a:t>-partager des valeurs éducatives</a:t>
            </a:r>
            <a:br>
              <a:rPr lang="fr-FR" dirty="0"/>
            </a:br>
            <a:r>
              <a:rPr lang="fr-FR" dirty="0"/>
              <a:t>-partager des valeurs communes</a:t>
            </a:r>
            <a:br>
              <a:rPr lang="fr-FR" dirty="0"/>
            </a:br>
            <a:r>
              <a:rPr lang="fr-FR" dirty="0"/>
              <a:t>partager des règles déontologiques</a:t>
            </a:r>
            <a:br>
              <a:rPr lang="fr-FR" dirty="0"/>
            </a:br>
            <a:r>
              <a:rPr lang="fr-FR" dirty="0">
                <a:solidFill>
                  <a:schemeClr val="accent6"/>
                </a:solidFill>
              </a:rPr>
              <a:t/>
            </a:r>
            <a:br>
              <a:rPr lang="fr-FR" dirty="0">
                <a:solidFill>
                  <a:schemeClr val="accent6"/>
                </a:solidFill>
              </a:rPr>
            </a:br>
            <a:r>
              <a:rPr lang="fr-FR" b="1" dirty="0">
                <a:solidFill>
                  <a:schemeClr val="accent6"/>
                </a:solidFill>
              </a:rPr>
              <a:t>Construire ensemble pour</a:t>
            </a:r>
            <a:br>
              <a:rPr lang="fr-FR" b="1" dirty="0">
                <a:solidFill>
                  <a:schemeClr val="accent6"/>
                </a:solidFill>
              </a:rPr>
            </a:br>
            <a:r>
              <a:rPr lang="fr-FR" dirty="0"/>
              <a:t>-mutualiser ses connaissances</a:t>
            </a:r>
            <a:br>
              <a:rPr lang="fr-FR" dirty="0"/>
            </a:br>
            <a:r>
              <a:rPr lang="fr-FR" dirty="0"/>
              <a:t>-construire des gestes éducatifs et pédagogiques</a:t>
            </a:r>
            <a:br>
              <a:rPr lang="fr-FR" dirty="0"/>
            </a:br>
            <a:r>
              <a:rPr lang="fr-FR" dirty="0"/>
              <a:t>-accueillir les familles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b="1" dirty="0">
                <a:solidFill>
                  <a:schemeClr val="accent6"/>
                </a:solidFill>
              </a:rPr>
              <a:t>Produire ensemble</a:t>
            </a:r>
          </a:p>
          <a:p>
            <a:pPr marL="0" indent="0">
              <a:buNone/>
            </a:pPr>
            <a:r>
              <a:rPr lang="fr-FR" b="1" dirty="0"/>
              <a:t>-</a:t>
            </a:r>
            <a:r>
              <a:rPr lang="fr-FR" dirty="0"/>
              <a:t>des ressources pour la classe, pour les élèves, pour l’école 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  <a:p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3521075" cy="4248472"/>
          </a:xfrm>
        </p:spPr>
      </p:pic>
    </p:spTree>
    <p:extLst>
      <p:ext uri="{BB962C8B-B14F-4D97-AF65-F5344CB8AC3E}">
        <p14:creationId xmlns:p14="http://schemas.microsoft.com/office/powerpoint/2010/main" val="25681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besoins de l’enfant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file"/>
              </a:rPr>
              <a:t>Jouer pour apprendre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36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276</TotalTime>
  <Words>392</Words>
  <Application>Microsoft Office PowerPoint</Application>
  <PresentationFormat>Affichage à l'écran (4:3)</PresentationFormat>
  <Paragraphs>154</Paragraphs>
  <Slides>20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Opulent</vt:lpstr>
      <vt:lpstr>ATSEM-Enseignants un partenariat indispensable</vt:lpstr>
      <vt:lpstr>Accueil et présentation des personnes</vt:lpstr>
      <vt:lpstr>Mise en œuvre du partenariat entre l’atsem et l’enseignant</vt:lpstr>
      <vt:lpstr>Mise en œuvre du partenariat entre l’atsem et l’enseignant</vt:lpstr>
      <vt:lpstr>Mise en œuvre du partenariat entre l’atsem et l’enseignant</vt:lpstr>
      <vt:lpstr>Mise en œuvre du partenariat entre l’atsem et l’enseignant</vt:lpstr>
      <vt:lpstr>Mise en œuvre du partenariat entre l’atsem et l’enseignant</vt:lpstr>
      <vt:lpstr>Mise en œuvre du partenariat entre l’atsem et l’enseignant</vt:lpstr>
      <vt:lpstr>Les besoins de l’enfant</vt:lpstr>
      <vt:lpstr>Présentation PowerPoint</vt:lpstr>
      <vt:lpstr>Présentation PowerPoint</vt:lpstr>
      <vt:lpstr>Présentation du document sur l’accueil de l’enfant de 2 à 6 ans sur une journée</vt:lpstr>
      <vt:lpstr>Présentation PowerPoint</vt:lpstr>
      <vt:lpstr>Présentation PowerPoint</vt:lpstr>
      <vt:lpstr>Présentation PowerPoint</vt:lpstr>
      <vt:lpstr>Présentation PowerPoint</vt:lpstr>
      <vt:lpstr>PAUSE</vt:lpstr>
      <vt:lpstr>Travail par groupes de 5</vt:lpstr>
      <vt:lpstr>Restitution des groupes</vt:lpstr>
      <vt:lpstr>Merci pour votre participation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ATSEM-Enseignants un partenariat indispensable animation pédagogique du mercredi 31 mai 2017 </dc:title>
  <dc:creator>Caillis-Bonet Florence</dc:creator>
  <cp:lastModifiedBy>Caillis-Bonet Florence</cp:lastModifiedBy>
  <cp:revision>82</cp:revision>
  <dcterms:created xsi:type="dcterms:W3CDTF">2017-05-25T15:43:04Z</dcterms:created>
  <dcterms:modified xsi:type="dcterms:W3CDTF">2018-03-12T14:43:47Z</dcterms:modified>
</cp:coreProperties>
</file>