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6" r:id="rId2"/>
    <p:sldId id="259" r:id="rId3"/>
    <p:sldId id="260" r:id="rId4"/>
    <p:sldId id="257" r:id="rId5"/>
    <p:sldId id="267" r:id="rId6"/>
    <p:sldId id="258" r:id="rId7"/>
    <p:sldId id="261" r:id="rId8"/>
    <p:sldId id="262" r:id="rId9"/>
    <p:sldId id="268" r:id="rId10"/>
    <p:sldId id="263" r:id="rId11"/>
    <p:sldId id="264" r:id="rId12"/>
    <p:sldId id="265" r:id="rId13"/>
    <p:sldId id="269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25/03/2018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25/03/2018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25/03/2018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25/03/2018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25/03/2018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25/03/2018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25/03/2018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25/03/2018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25/03/2018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25/03/2018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25/03/2018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25/03/2018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nouveau%20document%202018-03-01%2009.47.43_6.jpg" TargetMode="External"/><Relationship Id="rId3" Type="http://schemas.openxmlformats.org/officeDocument/2006/relationships/hyperlink" Target="vid&#233;os/le%20cinqui&#232;me%20s&#233;ance%202%20PS.mp4" TargetMode="External"/><Relationship Id="rId7" Type="http://schemas.openxmlformats.org/officeDocument/2006/relationships/hyperlink" Target="nouveau%20document%202018-03-01%2009.47.43_5.jpg" TargetMode="External"/><Relationship Id="rId2" Type="http://schemas.openxmlformats.org/officeDocument/2006/relationships/hyperlink" Target="vid&#233;os/le%20cinqui&#232;me%201&#232;re%20s&#233;ance%20PS.mp4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nouveau%20document%202018-03-01%2009.47.43_4.jpg" TargetMode="External"/><Relationship Id="rId11" Type="http://schemas.openxmlformats.org/officeDocument/2006/relationships/hyperlink" Target="vid&#233;os/perles%20GS%202.mp4" TargetMode="External"/><Relationship Id="rId5" Type="http://schemas.openxmlformats.org/officeDocument/2006/relationships/hyperlink" Target="nouveau%20document%202018-03-01%2009.47.43_3.jpg" TargetMode="External"/><Relationship Id="rId10" Type="http://schemas.openxmlformats.org/officeDocument/2006/relationships/hyperlink" Target="vid&#233;os/les%20chataignes%201GS.mp4" TargetMode="External"/><Relationship Id="rId4" Type="http://schemas.openxmlformats.org/officeDocument/2006/relationships/hyperlink" Target="vid&#233;os/grosse%20l&#233;gume%20GS.mp4" TargetMode="External"/><Relationship Id="rId9" Type="http://schemas.openxmlformats.org/officeDocument/2006/relationships/hyperlink" Target="vid&#233;os/les%20boites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vid&#233;os/position%20de%20petit%20carr&#233;%20GS.mp4" TargetMode="External"/><Relationship Id="rId2" Type="http://schemas.openxmlformats.org/officeDocument/2006/relationships/hyperlink" Target="le%20collier.doc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vid&#233;os/rituels%20ordinalit&#233;.mp4" TargetMode="External"/><Relationship Id="rId2" Type="http://schemas.openxmlformats.org/officeDocument/2006/relationships/hyperlink" Target="pr&#233;alables.doc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L’</a:t>
            </a:r>
            <a:r>
              <a:rPr lang="fr-FR" dirty="0" err="1" smtClean="0"/>
              <a:t>ordinalité</a:t>
            </a:r>
            <a:r>
              <a:rPr lang="fr-FR" dirty="0" smtClean="0"/>
              <a:t> à l’école maternelle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Animation pédagogique présentée par</a:t>
            </a:r>
          </a:p>
          <a:p>
            <a:r>
              <a:rPr lang="fr-FR" dirty="0" smtClean="0"/>
              <a:t>Nathalie Rodriguez, Directrice école maternelle Coubertin</a:t>
            </a:r>
          </a:p>
          <a:p>
            <a:r>
              <a:rPr lang="fr-FR" dirty="0" smtClean="0"/>
              <a:t>Florence </a:t>
            </a:r>
            <a:r>
              <a:rPr lang="fr-FR" dirty="0" err="1" smtClean="0"/>
              <a:t>Caillis</a:t>
            </a:r>
            <a:r>
              <a:rPr lang="fr-FR" dirty="0" smtClean="0"/>
              <a:t>-Bonet, CPD maternelle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982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564904"/>
            <a:ext cx="6192687" cy="3888432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97EC4-1B15-4545-BF6E-4A344F7A8332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PAUSE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12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Mise en commun des situations de classe élaborées par les enseignants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-construire une suite identique à une suite ordonnée proposée</a:t>
            </a:r>
          </a:p>
          <a:p>
            <a:endParaRPr lang="fr-FR" sz="2000" dirty="0" smtClean="0"/>
          </a:p>
          <a:p>
            <a:r>
              <a:rPr lang="fr-FR" sz="2000" dirty="0" smtClean="0"/>
              <a:t>Placer un élément en connaissant sa position et en respectant le sens du parcours</a:t>
            </a:r>
          </a:p>
          <a:p>
            <a:endParaRPr lang="fr-FR" sz="2000" dirty="0" smtClean="0"/>
          </a:p>
          <a:p>
            <a:r>
              <a:rPr lang="fr-FR" sz="2000" dirty="0" smtClean="0"/>
              <a:t>Verbaliser le rang dans une suite ordonnée en respectant le sens de la lecture: le 1</a:t>
            </a:r>
            <a:r>
              <a:rPr lang="fr-FR" sz="2000" baseline="30000" dirty="0" smtClean="0"/>
              <a:t>er, le 2ème</a:t>
            </a:r>
            <a:r>
              <a:rPr lang="fr-FR" sz="2000" dirty="0" smtClean="0"/>
              <a:t> </a:t>
            </a:r>
            <a:endParaRPr lang="fr-FR" sz="20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2000" dirty="0" smtClean="0"/>
              <a:t>Groupe avec picots variés, </a:t>
            </a:r>
            <a:r>
              <a:rPr lang="fr-FR" sz="2000" dirty="0" smtClean="0">
                <a:hlinkClick r:id="rId2" action="ppaction://hlinkfile"/>
              </a:rPr>
              <a:t>le 5</a:t>
            </a:r>
            <a:r>
              <a:rPr lang="fr-FR" sz="2000" baseline="30000" dirty="0" smtClean="0">
                <a:hlinkClick r:id="rId2" action="ppaction://hlinkfile"/>
              </a:rPr>
              <a:t>ème</a:t>
            </a:r>
            <a:r>
              <a:rPr lang="fr-FR" sz="2000" dirty="0" smtClean="0"/>
              <a:t>, </a:t>
            </a:r>
            <a:r>
              <a:rPr lang="fr-FR" sz="2000" dirty="0" smtClean="0">
                <a:hlinkClick r:id="rId3" action="ppaction://hlinkfile"/>
              </a:rPr>
              <a:t>le 5</a:t>
            </a:r>
            <a:r>
              <a:rPr lang="fr-FR" sz="2000" baseline="30000" dirty="0" smtClean="0">
                <a:hlinkClick r:id="rId3" action="ppaction://hlinkfile"/>
              </a:rPr>
              <a:t>ème</a:t>
            </a:r>
            <a:r>
              <a:rPr lang="fr-FR" sz="2000" dirty="0" smtClean="0">
                <a:hlinkClick r:id="rId3" action="ppaction://hlinkfile"/>
              </a:rPr>
              <a:t> (2</a:t>
            </a:r>
            <a:r>
              <a:rPr lang="fr-FR" sz="2000" dirty="0" smtClean="0"/>
              <a:t>), </a:t>
            </a:r>
            <a:r>
              <a:rPr lang="fr-FR" sz="2000" dirty="0" smtClean="0">
                <a:hlinkClick r:id="rId4" action="ppaction://hlinkfile"/>
              </a:rPr>
              <a:t>les légumes</a:t>
            </a:r>
            <a:r>
              <a:rPr lang="fr-FR" sz="2000" dirty="0" smtClean="0"/>
              <a:t>-</a:t>
            </a:r>
          </a:p>
          <a:p>
            <a:r>
              <a:rPr lang="fr-FR" sz="2000" dirty="0" smtClean="0"/>
              <a:t> </a:t>
            </a:r>
            <a:r>
              <a:rPr lang="fr-FR" sz="2000" dirty="0" smtClean="0">
                <a:hlinkClick r:id="rId5" action="ppaction://hlinkfile"/>
              </a:rPr>
              <a:t>acces</a:t>
            </a:r>
            <a:r>
              <a:rPr lang="fr-FR" sz="2000" dirty="0" smtClean="0"/>
              <a:t>, </a:t>
            </a:r>
            <a:r>
              <a:rPr lang="fr-FR" sz="2000" dirty="0" smtClean="0">
                <a:hlinkClick r:id="rId6" action="ppaction://hlinkfile"/>
              </a:rPr>
              <a:t>2</a:t>
            </a:r>
            <a:endParaRPr lang="fr-FR" sz="2000" dirty="0" smtClean="0"/>
          </a:p>
          <a:p>
            <a:endParaRPr lang="fr-FR" sz="2000" dirty="0"/>
          </a:p>
          <a:p>
            <a:r>
              <a:rPr lang="fr-FR" sz="2000" dirty="0" err="1" smtClean="0"/>
              <a:t>Colorédo</a:t>
            </a:r>
            <a:r>
              <a:rPr lang="fr-FR" sz="2000" dirty="0" smtClean="0"/>
              <a:t> </a:t>
            </a:r>
            <a:r>
              <a:rPr lang="fr-FR" sz="2000" dirty="0" smtClean="0">
                <a:hlinkClick r:id="rId7" action="ppaction://hlinkfile"/>
              </a:rPr>
              <a:t>(</a:t>
            </a:r>
            <a:r>
              <a:rPr lang="fr-FR" sz="2000" dirty="0" err="1" smtClean="0">
                <a:hlinkClick r:id="rId7" action="ppaction://hlinkfile"/>
              </a:rPr>
              <a:t>access</a:t>
            </a:r>
            <a:r>
              <a:rPr lang="fr-FR" sz="2000" dirty="0" smtClean="0">
                <a:hlinkClick r:id="rId7" action="ppaction://hlinkfile"/>
              </a:rPr>
              <a:t>), </a:t>
            </a:r>
            <a:r>
              <a:rPr lang="fr-FR" sz="2000" dirty="0" smtClean="0"/>
              <a:t> </a:t>
            </a:r>
            <a:r>
              <a:rPr lang="fr-FR" sz="2000" dirty="0" smtClean="0">
                <a:hlinkClick r:id="rId8" action="ppaction://hlinkfile"/>
              </a:rPr>
              <a:t>2</a:t>
            </a:r>
            <a:endParaRPr lang="fr-FR" sz="2000" dirty="0" smtClean="0"/>
          </a:p>
          <a:p>
            <a:r>
              <a:rPr lang="fr-FR" sz="2000" dirty="0" smtClean="0">
                <a:hlinkClick r:id="rId9" action="ppaction://hlinkfile"/>
              </a:rPr>
              <a:t>vidéo BSD</a:t>
            </a:r>
            <a:endParaRPr lang="fr-FR" sz="2000" dirty="0" smtClean="0"/>
          </a:p>
          <a:p>
            <a:endParaRPr lang="fr-FR" dirty="0" smtClean="0"/>
          </a:p>
          <a:p>
            <a:r>
              <a:rPr lang="fr-FR" dirty="0" smtClean="0"/>
              <a:t>Perles, aimants et cubes </a:t>
            </a:r>
            <a:r>
              <a:rPr lang="fr-FR" dirty="0" smtClean="0">
                <a:hlinkClick r:id="rId10" action="ppaction://hlinkfile"/>
              </a:rPr>
              <a:t>empilables-vidéo </a:t>
            </a:r>
            <a:r>
              <a:rPr lang="fr-FR" sz="2200" dirty="0" err="1" smtClean="0">
                <a:hlinkClick r:id="rId10" action="ppaction://hlinkfile"/>
              </a:rPr>
              <a:t>chataîgne</a:t>
            </a:r>
            <a:r>
              <a:rPr lang="fr-FR" dirty="0" smtClean="0">
                <a:hlinkClick r:id="rId10" action="ppaction://hlinkfile"/>
              </a:rPr>
              <a:t> 1-</a:t>
            </a:r>
            <a:r>
              <a:rPr lang="fr-FR" dirty="0" smtClean="0">
                <a:hlinkClick r:id="rId11" action="ppaction://hlinkfile"/>
              </a:rPr>
              <a:t>vidéo </a:t>
            </a:r>
            <a:r>
              <a:rPr lang="fr-FR" dirty="0" err="1" smtClean="0">
                <a:hlinkClick r:id="rId11" action="ppaction://hlinkfile"/>
              </a:rPr>
              <a:t>chataîgne</a:t>
            </a:r>
            <a:r>
              <a:rPr lang="fr-FR" dirty="0" smtClean="0">
                <a:hlinkClick r:id="rId11" action="ppaction://hlinkfile"/>
              </a:rPr>
              <a:t> 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601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600" dirty="0" smtClean="0"/>
              <a:t>Différentes phases (installation du milieu, reproduction d’un collier modèle, éloignement dans l’espace, éloignement position dans </a:t>
            </a:r>
            <a:r>
              <a:rPr lang="fr-FR" sz="1600" dirty="0"/>
              <a:t>le temps, formulation à </a:t>
            </a:r>
            <a:r>
              <a:rPr lang="fr-FR" sz="1600" dirty="0" smtClean="0"/>
              <a:t>autrui : </a:t>
            </a:r>
            <a:r>
              <a:rPr lang="fr-FR" sz="1600" dirty="0" smtClean="0">
                <a:hlinkClick r:id="rId2" action="ppaction://hlinkfile"/>
              </a:rPr>
              <a:t>séance du collier</a:t>
            </a:r>
            <a:r>
              <a:rPr lang="fr-FR" sz="1600" dirty="0" smtClean="0"/>
              <a:t>, </a:t>
            </a:r>
            <a:r>
              <a:rPr lang="fr-FR" sz="1600" dirty="0" smtClean="0">
                <a:hlinkClick r:id="rId3" action="ppaction://hlinkfile"/>
              </a:rPr>
              <a:t>vidéo petit carré</a:t>
            </a:r>
            <a:endParaRPr lang="fr-FR" sz="1600" dirty="0" smtClean="0"/>
          </a:p>
          <a:p>
            <a:r>
              <a:rPr lang="fr-FR" sz="1600" dirty="0" smtClean="0"/>
              <a:t>Phase d’</a:t>
            </a:r>
            <a:r>
              <a:rPr lang="fr-FR" sz="1600" dirty="0" err="1" smtClean="0"/>
              <a:t>institutionalisation</a:t>
            </a:r>
            <a:r>
              <a:rPr lang="fr-FR" sz="1600" dirty="0" smtClean="0"/>
              <a:t>: 3 informations sont nécessaires pour réussir. L’origine, l’orientation, la position de la perle par rapport à l’origine.</a:t>
            </a:r>
          </a:p>
          <a:p>
            <a:r>
              <a:rPr lang="fr-FR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Propositions d’évaluation</a:t>
            </a:r>
            <a:r>
              <a:rPr lang="fr-FR" sz="1600" dirty="0" smtClean="0"/>
              <a:t>: </a:t>
            </a:r>
          </a:p>
          <a:p>
            <a:r>
              <a:rPr lang="fr-FR" sz="1600" dirty="0" smtClean="0"/>
              <a:t>1- Retrouver parmi plusieurs collier un collier identique à un modèle avec éloignement dans l’espace et avec un seul déplacement. </a:t>
            </a:r>
          </a:p>
          <a:p>
            <a:r>
              <a:rPr lang="fr-FR" sz="1600" dirty="0" smtClean="0"/>
              <a:t>2-concevoir un message pour reproduire</a:t>
            </a:r>
          </a:p>
          <a:p>
            <a:r>
              <a:rPr lang="fr-FR" sz="1600" dirty="0" smtClean="0"/>
              <a:t>3- concevoir un collier dans lequel la perle est en 7</a:t>
            </a:r>
            <a:r>
              <a:rPr lang="fr-FR" sz="1600" baseline="30000" dirty="0" smtClean="0"/>
              <a:t>ème</a:t>
            </a:r>
            <a:endParaRPr lang="fr-FR" sz="16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951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Merci pour </a:t>
            </a:r>
            <a:r>
              <a:rPr lang="fr-FR" smtClean="0"/>
              <a:t>votre participation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688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2376264"/>
          </a:xfrm>
        </p:spPr>
        <p:txBody>
          <a:bodyPr>
            <a:normAutofit/>
          </a:bodyPr>
          <a:lstStyle/>
          <a:p>
            <a:r>
              <a:rPr lang="fr-FR" dirty="0" smtClean="0"/>
              <a:t>Le nombre= un concept qui revêt deux fonctions</a:t>
            </a:r>
            <a:br>
              <a:rPr lang="fr-FR" dirty="0" smtClean="0"/>
            </a:br>
            <a:r>
              <a:rPr lang="fr-FR" dirty="0" smtClean="0"/>
              <a:t>cardinal ou ordinal?</a:t>
            </a:r>
            <a:endParaRPr lang="fr-FR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3001888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Dans l’apprentissage du nombre à l’école maternelle, il convient de faire construire le nombre pour exprimer les quantités, de stabiliser la connaissance des petits nombres et d’utiliser le nombre comme mémoire de la position.</a:t>
            </a:r>
          </a:p>
          <a:p>
            <a:r>
              <a:rPr lang="fr-FR" dirty="0" smtClean="0"/>
              <a:t>L’enseignant favorise le développement très progressif de chacune de ces dimensions pour contribuer à la construction de la notion de nombre.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Extrait du programme d’enseignement de l’école maternelle- 2015, p15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050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4608512"/>
          </a:xfrm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FR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sz="36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FR" sz="3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FR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sz="36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FR" sz="3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sz="3600" dirty="0" smtClean="0">
                <a:solidFill>
                  <a:schemeClr val="tx2">
                    <a:lumMod val="75000"/>
                  </a:schemeClr>
                </a:solidFill>
              </a:rPr>
              <a:t>Il n’y a pas d’ordre à privilégier dans leur enseignement mais les deux concepts doivent être identifiés et abordés dès l’école maternelle</a:t>
            </a:r>
            <a:br>
              <a:rPr lang="fr-FR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sz="3600" dirty="0"/>
              <a:t/>
            </a:r>
            <a:br>
              <a:rPr lang="fr-FR" sz="3600" dirty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/>
              <a:t/>
            </a:r>
            <a:br>
              <a:rPr lang="fr-FR" sz="1600" dirty="0"/>
            </a:b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87548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656183"/>
          </a:xfrm>
        </p:spPr>
        <p:txBody>
          <a:bodyPr/>
          <a:lstStyle/>
          <a:p>
            <a:r>
              <a:rPr lang="fr-FR" dirty="0" smtClean="0"/>
              <a:t>Quels enjeux?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3145904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L’école maternelle doit conduire progressivement chacun à comprendre que les nombres permettent à la fois d’exprimer des quantités (usage cardinal) et d’exprimer un rang ou un positionnement dans une liste (usage ordinal). Cet apprentissage demande du temps et la confrontation à de nombreuses situations impliquant des activités pré-numériques puis numériques.</a:t>
            </a:r>
          </a:p>
          <a:p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Extrait du programme d’enseignement de l’école maternelle-2015, p15</a:t>
            </a:r>
          </a:p>
          <a:p>
            <a:endParaRPr lang="fr-FR" dirty="0">
              <a:solidFill>
                <a:schemeClr val="tx2">
                  <a:lumMod val="75000"/>
                </a:schemeClr>
              </a:solidFill>
            </a:endParaRP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053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230425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  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Ce </a:t>
            </a:r>
            <a:r>
              <a:rPr lang="fr-FR" dirty="0"/>
              <a:t>que disent les programmes 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  de </a:t>
            </a:r>
            <a:r>
              <a:rPr lang="fr-FR" dirty="0"/>
              <a:t>2015 sur le nombre à la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> </a:t>
            </a:r>
            <a:r>
              <a:rPr lang="fr-FR" dirty="0" smtClean="0"/>
              <a:t>  maternelle?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3649960"/>
          </a:xfrm>
        </p:spPr>
        <p:txBody>
          <a:bodyPr>
            <a:normAutofit fontScale="92500" lnSpcReduction="20000"/>
          </a:bodyPr>
          <a:lstStyle/>
          <a:p>
            <a:pPr algn="l"/>
            <a:endParaRPr lang="fr-FR" sz="1800" b="1" dirty="0" smtClean="0"/>
          </a:p>
          <a:p>
            <a:pPr algn="l"/>
            <a:endParaRPr lang="fr-FR" sz="1800" b="1" dirty="0"/>
          </a:p>
          <a:p>
            <a:pPr algn="l"/>
            <a:r>
              <a:rPr lang="fr-FR" sz="1800" b="1" dirty="0" smtClean="0">
                <a:solidFill>
                  <a:schemeClr val="tx2">
                    <a:lumMod val="75000"/>
                  </a:schemeClr>
                </a:solidFill>
              </a:rPr>
              <a:t>Utiliser les nombres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fr-FR" sz="1800" dirty="0" smtClean="0">
                <a:solidFill>
                  <a:schemeClr val="tx2">
                    <a:lumMod val="75000"/>
                  </a:schemeClr>
                </a:solidFill>
              </a:rPr>
              <a:t>Evaluer et comparer des collections d’objets avec des procédures numériques et non numériques.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fr-FR" sz="1800" dirty="0" smtClean="0">
                <a:solidFill>
                  <a:schemeClr val="tx2">
                    <a:lumMod val="75000"/>
                  </a:schemeClr>
                </a:solidFill>
              </a:rPr>
              <a:t>Réaliser une collection dont le cardinal est donné. Utiliser le dénombrement pour comparer deux quantités, pour constituer une collection d’une taille donnée ou pour réaliser une collection de quantité égale à la collection proposée.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fr-FR" sz="1800" b="1" dirty="0" smtClean="0">
                <a:solidFill>
                  <a:schemeClr val="tx2">
                    <a:lumMod val="75000"/>
                  </a:schemeClr>
                </a:solidFill>
              </a:rPr>
              <a:t>Utiliser le nombre pour exprimer la position d’un objet ou d’une personne dans un jeu, dans une situation organisée, sur un rang ou pour comparer des positions.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fr-FR" sz="1800" dirty="0" smtClean="0">
                <a:solidFill>
                  <a:schemeClr val="tx2">
                    <a:lumMod val="75000"/>
                  </a:schemeClr>
                </a:solidFill>
              </a:rPr>
              <a:t>Mobiliser des symboles analogiques, verbaux ou écrits, conventionnels ou non conventionnels pour communiquer des informations orales et écrites sur une quantité.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endParaRPr lang="fr-FR" sz="1800" dirty="0" smtClean="0"/>
          </a:p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568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249289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  </a:t>
            </a:r>
            <a:r>
              <a:rPr lang="fr-F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Ce </a:t>
            </a:r>
            <a:r>
              <a:rPr lang="fr-FR" sz="3100" dirty="0">
                <a:latin typeface="Arial" panose="020B0604020202020204" pitchFamily="34" charset="0"/>
                <a:cs typeface="Arial" panose="020B0604020202020204" pitchFamily="34" charset="0"/>
              </a:rPr>
              <a:t>que disent les programmes </a:t>
            </a:r>
            <a:r>
              <a:rPr lang="fr-F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 de </a:t>
            </a:r>
            <a:r>
              <a:rPr lang="fr-FR" dirty="0"/>
              <a:t>2015 sur le nombre à la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> </a:t>
            </a:r>
            <a:r>
              <a:rPr lang="fr-FR" dirty="0" smtClean="0"/>
              <a:t>  maternelle?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3649960"/>
          </a:xfrm>
        </p:spPr>
        <p:txBody>
          <a:bodyPr>
            <a:normAutofit fontScale="92500" lnSpcReduction="20000"/>
          </a:bodyPr>
          <a:lstStyle/>
          <a:p>
            <a:pPr algn="l"/>
            <a:endParaRPr lang="fr-FR" sz="1800" b="1" dirty="0" smtClean="0"/>
          </a:p>
          <a:p>
            <a:pPr algn="l"/>
            <a:endParaRPr lang="fr-FR" sz="1800" b="1" dirty="0"/>
          </a:p>
          <a:p>
            <a:pPr algn="l"/>
            <a:r>
              <a:rPr lang="fr-FR" sz="1800" b="1" dirty="0" smtClean="0"/>
              <a:t>Utiliser les nombres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fr-FR" sz="1800" dirty="0" smtClean="0"/>
              <a:t>Evaluer et comparer des collections d’objets avec des procédures numériques et non numériques.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fr-FR" sz="1800" dirty="0" smtClean="0"/>
              <a:t>Réaliser une collection dont le cardinal est donné. Utiliser le dénombrement pour comparer deux quantités, pour constituer une collection d’une taille donnée ou pour réaliser une collection de quantité égale à la collection proposée.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fr-FR" sz="1800" dirty="0" smtClean="0">
                <a:solidFill>
                  <a:srgbClr val="FF0000"/>
                </a:solidFill>
              </a:rPr>
              <a:t>Utiliser le nombre pour exprimer la position d’un objet ou d’une personne dans un jeu, dans une situation organisée, sur un rang ou pour comparer des positions.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fr-FR" sz="1800" dirty="0" smtClean="0"/>
              <a:t>Mobiliser des symboles analogiques, verbaux ou écrits, conventionnels ou non conventionnels pour communiquer des informations orales et écrites sur une quantité.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endParaRPr lang="fr-FR" sz="1800" dirty="0" smtClean="0"/>
          </a:p>
          <a:p>
            <a:pPr algn="l"/>
            <a:endParaRPr lang="fr-FR" dirty="0"/>
          </a:p>
        </p:txBody>
      </p:sp>
      <p:pic>
        <p:nvPicPr>
          <p:cNvPr id="1026" name="Picture 2" descr="D:\utilisateurs\fcaillis-bonet\Documents\CPD 2017-2018\ANIMATIONS PEDAGOGIQUES\ordinalité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814388"/>
            <a:ext cx="8869363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27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hlinkClick r:id="rId2" action="ppaction://hlinkfile"/>
              </a:rPr>
              <a:t>Préalables</a:t>
            </a:r>
            <a:endParaRPr lang="fr-FR" dirty="0" smtClean="0"/>
          </a:p>
          <a:p>
            <a:r>
              <a:rPr lang="fr-FR" dirty="0" smtClean="0">
                <a:hlinkClick r:id="rId3" action="ppaction://hlinkfile"/>
              </a:rPr>
              <a:t>Vidéo rituel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Pensez-vous qu’il faudrait travailler au préalable certaines notions?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853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Mise en pratique par groupe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Elaborer une situation de classe en fonction de l’objectif visé répondant à une compétence à acquérir: </a:t>
            </a:r>
          </a:p>
          <a:p>
            <a:r>
              <a:rPr lang="fr-FR" sz="3200" dirty="0" smtClean="0">
                <a:solidFill>
                  <a:srgbClr val="FF0000"/>
                </a:solidFill>
              </a:rPr>
              <a:t>Utiliser le nombre pour désigner un rang, une position.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Matériel proposé:</a:t>
            </a:r>
          </a:p>
          <a:p>
            <a:r>
              <a:rPr lang="fr-FR" dirty="0" smtClean="0"/>
              <a:t>Album+ matériel le 5</a:t>
            </a:r>
            <a:r>
              <a:rPr lang="fr-FR" baseline="30000" dirty="0" smtClean="0"/>
              <a:t>ème</a:t>
            </a:r>
            <a:endParaRPr lang="fr-FR" dirty="0" smtClean="0"/>
          </a:p>
          <a:p>
            <a:r>
              <a:rPr lang="fr-FR" dirty="0" smtClean="0"/>
              <a:t>Album le bus+ matériel</a:t>
            </a:r>
          </a:p>
          <a:p>
            <a:r>
              <a:rPr lang="fr-FR" dirty="0" smtClean="0"/>
              <a:t>Cubes empilables</a:t>
            </a:r>
          </a:p>
          <a:p>
            <a:r>
              <a:rPr lang="fr-FR" dirty="0" smtClean="0"/>
              <a:t>Perles,</a:t>
            </a:r>
          </a:p>
          <a:p>
            <a:r>
              <a:rPr lang="fr-FR" dirty="0" err="1" smtClean="0"/>
              <a:t>Colorédo</a:t>
            </a:r>
            <a:endParaRPr lang="fr-FR" dirty="0" smtClean="0"/>
          </a:p>
          <a:p>
            <a:r>
              <a:rPr lang="fr-FR" dirty="0" smtClean="0"/>
              <a:t>Picots (1 seule couleur ou variétés de couleurs</a:t>
            </a:r>
          </a:p>
          <a:p>
            <a:r>
              <a:rPr lang="fr-FR" dirty="0" smtClean="0"/>
              <a:t>Le train des animaux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311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Document EDUSCOL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Propositions de situations pour:</a:t>
            </a:r>
          </a:p>
          <a:p>
            <a:pPr algn="l"/>
            <a:r>
              <a:rPr lang="fr-FR" dirty="0" smtClean="0"/>
              <a:t>-construire une suite identique à une suite ordonnée proposée.</a:t>
            </a:r>
          </a:p>
          <a:p>
            <a:pPr algn="l"/>
            <a:r>
              <a:rPr lang="fr-FR" dirty="0" smtClean="0"/>
              <a:t>-placer un élément en connaissant sa position et en respectant le sens du parcours.</a:t>
            </a:r>
          </a:p>
          <a:p>
            <a:pPr algn="l"/>
            <a:r>
              <a:rPr lang="fr-FR" dirty="0" smtClean="0"/>
              <a:t>-verbaliser le rang des éléments d’une suite ordonnée en respectant le sens de lecture.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2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125</TotalTime>
  <Words>702</Words>
  <Application>Microsoft Office PowerPoint</Application>
  <PresentationFormat>Affichage à l'écran (4:3)</PresentationFormat>
  <Paragraphs>76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Vagues</vt:lpstr>
      <vt:lpstr>L’ordinalité à l’école maternelle</vt:lpstr>
      <vt:lpstr>Le nombre= un concept qui revêt deux fonctions cardinal ou ordinal?</vt:lpstr>
      <vt:lpstr>    Il n’y a pas d’ordre à privilégier dans leur enseignement mais les deux concepts doivent être identifiés et abordés dès l’école maternelle          </vt:lpstr>
      <vt:lpstr>Quels enjeux? </vt:lpstr>
      <vt:lpstr>       Ce que disent les programmes     de 2015 sur le nombre à la     maternelle?</vt:lpstr>
      <vt:lpstr>    Ce que disent les programmes     de 2015 sur le nombre à la     maternelle? </vt:lpstr>
      <vt:lpstr>Pensez-vous qu’il faudrait travailler au préalable certaines notions?</vt:lpstr>
      <vt:lpstr>Mise en pratique par groupe</vt:lpstr>
      <vt:lpstr>Document EDUSCOL </vt:lpstr>
      <vt:lpstr>PAUSE</vt:lpstr>
      <vt:lpstr>Mise en commun des situations de classe élaborées par les enseignants</vt:lpstr>
      <vt:lpstr>Conclusion</vt:lpstr>
      <vt:lpstr>Merci pour votre participation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La construction du   nombre à l’école    maternelle   Animation pédagogique présentée par  Nathalie Rodriguez Directrice, école maternelle Coubertin  Florence Caillis-Bonet CPD maternelle  Mercredi 4 avril 2018 </dc:title>
  <dc:creator>Caillis-Bonet Florence</dc:creator>
  <cp:lastModifiedBy>Caillis-Bonet Florence</cp:lastModifiedBy>
  <cp:revision>45</cp:revision>
  <dcterms:created xsi:type="dcterms:W3CDTF">2018-02-28T09:00:09Z</dcterms:created>
  <dcterms:modified xsi:type="dcterms:W3CDTF">2018-03-25T16:52:36Z</dcterms:modified>
</cp:coreProperties>
</file>