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83" r:id="rId3"/>
    <p:sldId id="258" r:id="rId4"/>
    <p:sldId id="259" r:id="rId5"/>
    <p:sldId id="261" r:id="rId6"/>
    <p:sldId id="260" r:id="rId7"/>
    <p:sldId id="262" r:id="rId8"/>
    <p:sldId id="263" r:id="rId9"/>
    <p:sldId id="264" r:id="rId10"/>
    <p:sldId id="265" r:id="rId11"/>
    <p:sldId id="267" r:id="rId12"/>
    <p:sldId id="266" r:id="rId13"/>
    <p:sldId id="268" r:id="rId14"/>
    <p:sldId id="278" r:id="rId15"/>
    <p:sldId id="281" r:id="rId16"/>
    <p:sldId id="256" r:id="rId17"/>
    <p:sldId id="270" r:id="rId18"/>
    <p:sldId id="274" r:id="rId19"/>
    <p:sldId id="275" r:id="rId20"/>
    <p:sldId id="284" r:id="rId21"/>
    <p:sldId id="272" r:id="rId22"/>
    <p:sldId id="276" r:id="rId23"/>
  </p:sldIdLst>
  <p:sldSz cx="9144000" cy="6858000" type="screen4x3"/>
  <p:notesSz cx="6858000" cy="9525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t>13/12/2017</a:t>
            </a:fld>
            <a:endParaRPr lang="fr-BE"/>
          </a:p>
        </p:txBody>
      </p:sp>
      <p:sp>
        <p:nvSpPr>
          <p:cNvPr id="20" name="Espace réservé du pied de page 19"/>
          <p:cNvSpPr>
            <a:spLocks noGrp="1"/>
          </p:cNvSpPr>
          <p:nvPr>
            <p:ph type="ftr" sz="quarter" idx="11"/>
          </p:nvPr>
        </p:nvSpPr>
        <p:spPr/>
        <p:txBody>
          <a:bodyPr/>
          <a:lstStyle>
            <a:extLst/>
          </a:lstStyle>
          <a:p>
            <a:endParaRPr lang="fr-BE"/>
          </a:p>
        </p:txBody>
      </p:sp>
      <p:sp>
        <p:nvSpPr>
          <p:cNvPr id="10" name="Espace réservé du numéro de diapositive 9"/>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13/12/2017</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13/12/2017</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457200" y="277813"/>
            <a:ext cx="8229600" cy="1143000"/>
          </a:xfrm>
        </p:spPr>
        <p:txBody>
          <a:bodyPr/>
          <a:lstStyle/>
          <a:p>
            <a:r>
              <a:rPr lang="fr-FR" smtClean="0"/>
              <a:t>Modifiez le style du titre</a:t>
            </a:r>
            <a:endParaRPr lang="fr-FR"/>
          </a:p>
        </p:txBody>
      </p:sp>
      <p:sp>
        <p:nvSpPr>
          <p:cNvPr id="3" name="Espace réservé du contenu 2"/>
          <p:cNvSpPr>
            <a:spLocks noGrp="1"/>
          </p:cNvSpPr>
          <p:nvPr>
            <p:ph sz="quarter" idx="1"/>
          </p:nvPr>
        </p:nvSpPr>
        <p:spPr>
          <a:xfrm>
            <a:off x="457200" y="1600200"/>
            <a:ext cx="4038600" cy="21891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91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57200" y="3941763"/>
            <a:ext cx="4038600" cy="218916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648200" y="3941763"/>
            <a:ext cx="4038600" cy="218916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457200" y="6243638"/>
            <a:ext cx="2133600" cy="457200"/>
          </a:xfrm>
        </p:spPr>
        <p:txBody>
          <a:bodyPr/>
          <a:lstStyle>
            <a:lvl1pPr>
              <a:defRPr/>
            </a:lvl1pPr>
          </a:lstStyle>
          <a:p>
            <a:endParaRPr lang="fr-FR" altLang="fr-FR"/>
          </a:p>
        </p:txBody>
      </p:sp>
      <p:sp>
        <p:nvSpPr>
          <p:cNvPr id="8" name="Espace réservé du pied de page 7"/>
          <p:cNvSpPr>
            <a:spLocks noGrp="1"/>
          </p:cNvSpPr>
          <p:nvPr>
            <p:ph type="ftr" sz="quarter" idx="11"/>
          </p:nvPr>
        </p:nvSpPr>
        <p:spPr>
          <a:xfrm>
            <a:off x="3124200" y="6248400"/>
            <a:ext cx="2895600" cy="457200"/>
          </a:xfrm>
        </p:spPr>
        <p:txBody>
          <a:bodyPr/>
          <a:lstStyle>
            <a:lvl1pPr>
              <a:defRPr/>
            </a:lvl1pPr>
          </a:lstStyle>
          <a:p>
            <a:r>
              <a:rPr lang="fr-FR" altLang="fr-FR"/>
              <a:t>IEN S.Sicard</a:t>
            </a:r>
          </a:p>
        </p:txBody>
      </p:sp>
      <p:sp>
        <p:nvSpPr>
          <p:cNvPr id="9" name="Espace réservé du numéro de diapositive 8"/>
          <p:cNvSpPr>
            <a:spLocks noGrp="1"/>
          </p:cNvSpPr>
          <p:nvPr>
            <p:ph type="sldNum" sz="quarter" idx="12"/>
          </p:nvPr>
        </p:nvSpPr>
        <p:spPr>
          <a:xfrm>
            <a:off x="6553200" y="6243638"/>
            <a:ext cx="2133600" cy="457200"/>
          </a:xfrm>
        </p:spPr>
        <p:txBody>
          <a:bodyPr/>
          <a:lstStyle>
            <a:lvl1pPr>
              <a:defRPr/>
            </a:lvl1pPr>
          </a:lstStyle>
          <a:p>
            <a:fld id="{D726BE7A-55D2-45F7-AB15-696AB5CEE87F}" type="slidenum">
              <a:rPr lang="fr-FR" altLang="fr-FR"/>
              <a:pPr/>
              <a:t>‹N°›</a:t>
            </a:fld>
            <a:endParaRPr lang="fr-FR" altLang="fr-FR"/>
          </a:p>
        </p:txBody>
      </p:sp>
    </p:spTree>
    <p:extLst>
      <p:ext uri="{BB962C8B-B14F-4D97-AF65-F5344CB8AC3E}">
        <p14:creationId xmlns:p14="http://schemas.microsoft.com/office/powerpoint/2010/main" val="389113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13/12/2017</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t>13/12/2017</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13/12/2017</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t>13/12/2017</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t>13/12/2017</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A309A6D-C09C-4548-B29A-6CF363A7E532}" type="datetimeFigureOut">
              <a:rPr lang="fr-FR" smtClean="0"/>
              <a:t>13/12/2017</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13/12/2017</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t>13/12/2017</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309A6D-C09C-4548-B29A-6CF363A7E532}" type="datetimeFigureOut">
              <a:rPr lang="fr-FR" smtClean="0"/>
              <a:t>13/12/2017</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Parcours%201,%202,%203...%20Construire%20le%20nombre%20en%20petite%20section%20d.mp4"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a:bodyPr>
          <a:lstStyle/>
          <a:p>
            <a:r>
              <a:rPr lang="fr-FR" sz="7200" dirty="0" smtClean="0"/>
              <a:t>  La construction du</a:t>
            </a:r>
            <a:br>
              <a:rPr lang="fr-FR" sz="7200" dirty="0" smtClean="0"/>
            </a:br>
            <a:r>
              <a:rPr lang="fr-FR" sz="7200" dirty="0" smtClean="0"/>
              <a:t>  nombre à l’école </a:t>
            </a:r>
            <a:br>
              <a:rPr lang="fr-FR" sz="7200" dirty="0" smtClean="0"/>
            </a:br>
            <a:r>
              <a:rPr lang="fr-FR" sz="7200" dirty="0"/>
              <a:t> </a:t>
            </a:r>
            <a:r>
              <a:rPr lang="fr-FR" sz="7200" dirty="0" smtClean="0"/>
              <a:t> maternelle</a:t>
            </a:r>
            <a:br>
              <a:rPr lang="fr-FR" sz="7200" dirty="0" smtClean="0"/>
            </a:br>
            <a:r>
              <a:rPr lang="fr-FR" sz="7200" dirty="0" smtClean="0"/>
              <a:t>  </a:t>
            </a:r>
            <a:r>
              <a:rPr lang="fr-FR" sz="1600" dirty="0" smtClean="0"/>
              <a:t>Animation pédagogique présentée par </a:t>
            </a:r>
            <a:br>
              <a:rPr lang="fr-FR" sz="1600" dirty="0" smtClean="0"/>
            </a:br>
            <a:r>
              <a:rPr lang="fr-FR" sz="1600" dirty="0"/>
              <a:t> </a:t>
            </a:r>
            <a:r>
              <a:rPr lang="fr-FR" sz="1600" dirty="0" smtClean="0"/>
              <a:t>        Edith Guilbert et Claire </a:t>
            </a:r>
            <a:r>
              <a:rPr lang="fr-FR" sz="1600" dirty="0" err="1" smtClean="0"/>
              <a:t>Oustailler</a:t>
            </a:r>
            <a:r>
              <a:rPr lang="fr-FR" sz="1600" dirty="0" smtClean="0"/>
              <a:t>, PEMF école </a:t>
            </a:r>
            <a:br>
              <a:rPr lang="fr-FR" sz="1600" dirty="0" smtClean="0"/>
            </a:br>
            <a:r>
              <a:rPr lang="fr-FR" sz="1600" dirty="0"/>
              <a:t> </a:t>
            </a:r>
            <a:r>
              <a:rPr lang="fr-FR" sz="1600" dirty="0" smtClean="0"/>
              <a:t>        maternelle Blaise Pascal  de Perpignan et</a:t>
            </a:r>
            <a:br>
              <a:rPr lang="fr-FR" sz="1600" dirty="0" smtClean="0"/>
            </a:br>
            <a:r>
              <a:rPr lang="fr-FR" sz="1600" dirty="0"/>
              <a:t> </a:t>
            </a:r>
            <a:r>
              <a:rPr lang="fr-FR" sz="1600" dirty="0" smtClean="0"/>
              <a:t>        Florence </a:t>
            </a:r>
            <a:r>
              <a:rPr lang="fr-FR" sz="1600" dirty="0" err="1" smtClean="0"/>
              <a:t>Caillis</a:t>
            </a:r>
            <a:r>
              <a:rPr lang="fr-FR" sz="1600" dirty="0" smtClean="0"/>
              <a:t>-Bonet CPD maternelle</a:t>
            </a:r>
            <a:br>
              <a:rPr lang="fr-FR" sz="1600" dirty="0" smtClean="0"/>
            </a:br>
            <a:r>
              <a:rPr lang="fr-FR" sz="1600" dirty="0" smtClean="0"/>
              <a:t/>
            </a:r>
            <a:br>
              <a:rPr lang="fr-FR" sz="1600" dirty="0" smtClean="0"/>
            </a:br>
            <a:r>
              <a:rPr lang="fr-FR" sz="1600" dirty="0" smtClean="0"/>
              <a:t>Mercredi 13 décembre 2017 </a:t>
            </a:r>
            <a:endParaRPr lang="fr-FR" sz="1600" dirty="0"/>
          </a:p>
        </p:txBody>
      </p:sp>
    </p:spTree>
    <p:extLst>
      <p:ext uri="{BB962C8B-B14F-4D97-AF65-F5344CB8AC3E}">
        <p14:creationId xmlns:p14="http://schemas.microsoft.com/office/powerpoint/2010/main" val="3045328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658418"/>
          </a:xfrm>
        </p:spPr>
        <p:txBody>
          <a:bodyPr>
            <a:normAutofit/>
          </a:bodyPr>
          <a:lstStyle/>
          <a:p>
            <a:r>
              <a:rPr lang="fr-FR" dirty="0" smtClean="0"/>
              <a:t>Il n’y a pas d’ordre à privilégier dans leur enseignement mais les deux concepts doivent être identifiés et abordés dès l’école maternelle</a:t>
            </a:r>
            <a:endParaRPr lang="fr-FR" dirty="0"/>
          </a:p>
        </p:txBody>
      </p:sp>
    </p:spTree>
    <p:extLst>
      <p:ext uri="{BB962C8B-B14F-4D97-AF65-F5344CB8AC3E}">
        <p14:creationId xmlns:p14="http://schemas.microsoft.com/office/powerpoint/2010/main" val="3776359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802434"/>
          </a:xfrm>
        </p:spPr>
        <p:txBody>
          <a:bodyPr/>
          <a:lstStyle/>
          <a:p>
            <a:r>
              <a:rPr lang="fr-FR" dirty="0" smtClean="0"/>
              <a:t>Dénombrer? Compter</a:t>
            </a:r>
            <a:r>
              <a:rPr lang="fr-FR" dirty="0" smtClean="0"/>
              <a:t>?-11</a:t>
            </a:r>
            <a:endParaRPr lang="fr-FR" sz="2000" dirty="0"/>
          </a:p>
        </p:txBody>
      </p:sp>
    </p:spTree>
    <p:extLst>
      <p:ext uri="{BB962C8B-B14F-4D97-AF65-F5344CB8AC3E}">
        <p14:creationId xmlns:p14="http://schemas.microsoft.com/office/powerpoint/2010/main" val="2118383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60649"/>
            <a:ext cx="7772400" cy="1944215"/>
          </a:xfrm>
        </p:spPr>
        <p:txBody>
          <a:bodyPr>
            <a:normAutofit fontScale="90000"/>
          </a:bodyPr>
          <a:lstStyle/>
          <a:p>
            <a:r>
              <a:rPr lang="fr-FR" dirty="0" smtClean="0"/>
              <a:t>Différentes façons de dénombrer: vers le </a:t>
            </a:r>
            <a:r>
              <a:rPr lang="fr-FR" dirty="0" smtClean="0"/>
              <a:t>comptage-12</a:t>
            </a:r>
            <a:endParaRPr lang="fr-FR" dirty="0"/>
          </a:p>
        </p:txBody>
      </p:sp>
      <p:sp>
        <p:nvSpPr>
          <p:cNvPr id="3" name="Sous-titre 2"/>
          <p:cNvSpPr>
            <a:spLocks noGrp="1"/>
          </p:cNvSpPr>
          <p:nvPr>
            <p:ph type="subTitle" idx="1"/>
          </p:nvPr>
        </p:nvSpPr>
        <p:spPr>
          <a:xfrm>
            <a:off x="1371600" y="2420888"/>
            <a:ext cx="6400800" cy="3600400"/>
          </a:xfrm>
        </p:spPr>
        <p:txBody>
          <a:bodyPr>
            <a:normAutofit lnSpcReduction="10000"/>
          </a:bodyPr>
          <a:lstStyle/>
          <a:p>
            <a:r>
              <a:rPr lang="fr-FR" dirty="0" smtClean="0"/>
              <a:t>Les activités de dénombrement doivent éviter le comptage-numérotage et faire apparaitre lors de l’énumération que </a:t>
            </a:r>
            <a:r>
              <a:rPr lang="fr-FR" b="1" dirty="0" smtClean="0"/>
              <a:t>chacun des noms de nombre désigne la quantité qui vient d’être formée.</a:t>
            </a:r>
          </a:p>
          <a:p>
            <a:endParaRPr lang="fr-FR" b="1" dirty="0"/>
          </a:p>
          <a:p>
            <a:endParaRPr lang="fr-FR" b="1" dirty="0" smtClean="0"/>
          </a:p>
          <a:p>
            <a:r>
              <a:rPr lang="fr-FR" dirty="0" smtClean="0"/>
              <a:t>Extrait du programme d’enseignement de l’école maternelle- 2015, p16</a:t>
            </a:r>
          </a:p>
          <a:p>
            <a:endParaRPr lang="fr-FR" b="1" dirty="0" smtClean="0"/>
          </a:p>
          <a:p>
            <a:endParaRPr lang="fr-FR" dirty="0"/>
          </a:p>
        </p:txBody>
      </p:sp>
    </p:spTree>
    <p:extLst>
      <p:ext uri="{BB962C8B-B14F-4D97-AF65-F5344CB8AC3E}">
        <p14:creationId xmlns:p14="http://schemas.microsoft.com/office/powerpoint/2010/main" val="2530801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5976664"/>
          </a:xfrm>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sz="4000" b="1" dirty="0" smtClean="0"/>
              <a:t>Différentes façons de dénombrer</a:t>
            </a:r>
            <a:br>
              <a:rPr lang="fr-FR" sz="4000" b="1" dirty="0" smtClean="0"/>
            </a:br>
            <a:r>
              <a:rPr lang="fr-FR" sz="4000" b="1" dirty="0" smtClean="0"/>
              <a:t>pour travailler les principes du comptage mais sans avoir recours au comptage en premier </a:t>
            </a:r>
            <a:r>
              <a:rPr lang="fr-FR" sz="4000" b="1" dirty="0" smtClean="0"/>
              <a:t>lieu-14</a:t>
            </a:r>
            <a:r>
              <a:rPr lang="fr-FR" sz="4000" b="1" dirty="0" smtClean="0"/>
              <a:t/>
            </a:r>
            <a:br>
              <a:rPr lang="fr-FR" sz="4000" b="1" dirty="0" smtClean="0"/>
            </a:br>
            <a:r>
              <a:rPr lang="fr-FR" sz="4000" b="1" dirty="0" smtClean="0"/>
              <a:t/>
            </a:r>
            <a:br>
              <a:rPr lang="fr-FR" sz="4000" b="1" dirty="0" smtClean="0"/>
            </a:br>
            <a:r>
              <a:rPr lang="fr-FR" dirty="0" smtClean="0"/>
              <a:t>-le </a:t>
            </a:r>
            <a:r>
              <a:rPr lang="fr-FR" dirty="0" err="1" smtClean="0"/>
              <a:t>subitizing</a:t>
            </a:r>
            <a:r>
              <a:rPr lang="fr-FR" dirty="0" smtClean="0"/>
              <a:t> </a:t>
            </a:r>
            <a:br>
              <a:rPr lang="fr-FR" dirty="0" smtClean="0"/>
            </a:br>
            <a:r>
              <a:rPr lang="fr-FR" dirty="0" smtClean="0"/>
              <a:t/>
            </a:r>
            <a:br>
              <a:rPr lang="fr-FR" dirty="0" smtClean="0"/>
            </a:br>
            <a:r>
              <a:rPr lang="fr-FR" dirty="0"/>
              <a:t/>
            </a:r>
            <a:br>
              <a:rPr lang="fr-FR" dirty="0"/>
            </a:br>
            <a:endParaRPr lang="fr-FR" dirty="0"/>
          </a:p>
        </p:txBody>
      </p:sp>
    </p:spTree>
    <p:extLst>
      <p:ext uri="{BB962C8B-B14F-4D97-AF65-F5344CB8AC3E}">
        <p14:creationId xmlns:p14="http://schemas.microsoft.com/office/powerpoint/2010/main" val="142806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pied de page 7"/>
          <p:cNvSpPr>
            <a:spLocks noGrp="1"/>
          </p:cNvSpPr>
          <p:nvPr>
            <p:ph type="ftr" sz="quarter" idx="11"/>
          </p:nvPr>
        </p:nvSpPr>
        <p:spPr/>
        <p:txBody>
          <a:bodyPr/>
          <a:lstStyle/>
          <a:p>
            <a:endParaRPr lang="fr-FR" altLang="fr-FR" dirty="0"/>
          </a:p>
        </p:txBody>
      </p:sp>
      <p:sp>
        <p:nvSpPr>
          <p:cNvPr id="14351" name="Rectangle 15"/>
          <p:cNvSpPr>
            <a:spLocks noGrp="1" noChangeArrowheads="1"/>
          </p:cNvSpPr>
          <p:nvPr>
            <p:ph type="title" sz="quarter"/>
          </p:nvPr>
        </p:nvSpPr>
        <p:spPr/>
        <p:txBody>
          <a:bodyPr/>
          <a:lstStyle/>
          <a:p>
            <a:r>
              <a:rPr lang="fr-FR" altLang="fr-FR" dirty="0" smtClean="0">
                <a:solidFill>
                  <a:schemeClr val="tx1"/>
                </a:solidFill>
              </a:rPr>
              <a:t>SUBITIZING</a:t>
            </a:r>
            <a:endParaRPr lang="fr-FR" altLang="fr-FR" sz="2000" dirty="0">
              <a:solidFill>
                <a:schemeClr val="tx1"/>
              </a:solidFill>
            </a:endParaRPr>
          </a:p>
        </p:txBody>
      </p:sp>
      <p:pic>
        <p:nvPicPr>
          <p:cNvPr id="14353" name="Picture 17" descr="j02159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0113" y="2852738"/>
            <a:ext cx="865187"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4" name="Picture 18" descr="j02159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513" y="3500438"/>
            <a:ext cx="865187"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5" name="Picture 19" descr="j02159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6375" y="1844675"/>
            <a:ext cx="865188"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6" name="Picture 20" descr="j02159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163" y="1700213"/>
            <a:ext cx="865187"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7" name="Picture 21" descr="j021594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3644900"/>
            <a:ext cx="865188" cy="103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62" name="Picture 26" descr="j0215941"/>
          <p:cNvPicPr>
            <a:picLocks noGrp="1" noChangeAspect="1" noChangeArrowheads="1"/>
          </p:cNvPicPr>
          <p:nvPr>
            <p:ph sz="quarter" idx="3"/>
          </p:nvPr>
        </p:nvPicPr>
        <p:blipFill>
          <a:blip r:embed="rId2" cstate="print">
            <a:extLst>
              <a:ext uri="{28A0092B-C50C-407E-A947-70E740481C1C}">
                <a14:useLocalDpi xmlns:a14="http://schemas.microsoft.com/office/drawing/2010/main" val="0"/>
              </a:ext>
            </a:extLst>
          </a:blip>
          <a:srcRect/>
          <a:stretch>
            <a:fillRect/>
          </a:stretch>
        </p:blipFill>
        <p:spPr>
          <a:xfrm>
            <a:off x="4572000" y="4292600"/>
            <a:ext cx="876300" cy="1046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63" name="Picture 27" descr="j0215941"/>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3419475" y="2708275"/>
            <a:ext cx="866775" cy="1035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64" name="Picture 28" descr="j0215941"/>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rcRect/>
          <a:stretch>
            <a:fillRect/>
          </a:stretch>
        </p:blipFill>
        <p:spPr>
          <a:xfrm>
            <a:off x="6659563" y="2636838"/>
            <a:ext cx="844550" cy="1008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65" name="Picture 29" descr="j0215941"/>
          <p:cNvPicPr>
            <a:picLocks noGrp="1" noChangeAspect="1" noChangeArrowheads="1"/>
          </p:cNvPicPr>
          <p:nvPr>
            <p:ph sz="quarter" idx="4"/>
          </p:nvPr>
        </p:nvPicPr>
        <p:blipFill>
          <a:blip r:embed="rId2" cstate="print">
            <a:extLst>
              <a:ext uri="{28A0092B-C50C-407E-A947-70E740481C1C}">
                <a14:useLocalDpi xmlns:a14="http://schemas.microsoft.com/office/drawing/2010/main" val="0"/>
              </a:ext>
            </a:extLst>
          </a:blip>
          <a:srcRect/>
          <a:stretch>
            <a:fillRect/>
          </a:stretch>
        </p:blipFill>
        <p:spPr>
          <a:xfrm>
            <a:off x="7164388" y="4221163"/>
            <a:ext cx="817562" cy="974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720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1680" y="692696"/>
            <a:ext cx="5976664" cy="5693866"/>
          </a:xfrm>
          <a:prstGeom prst="rect">
            <a:avLst/>
          </a:prstGeom>
        </p:spPr>
        <p:txBody>
          <a:bodyPr wrap="square">
            <a:spAutoFit/>
          </a:bodyPr>
          <a:lstStyle/>
          <a:p>
            <a:r>
              <a:rPr lang="fr-FR" sz="3200" b="1" dirty="0"/>
              <a:t>Différentes façons de </a:t>
            </a:r>
            <a:r>
              <a:rPr lang="fr-FR" sz="3200" b="1" dirty="0" smtClean="0"/>
              <a:t>dénombrer pour </a:t>
            </a:r>
            <a:r>
              <a:rPr lang="fr-FR" sz="3200" b="1" dirty="0"/>
              <a:t>travailler les principes du </a:t>
            </a:r>
            <a:r>
              <a:rPr lang="fr-FR" sz="3200" b="1" dirty="0" smtClean="0"/>
              <a:t>comptage </a:t>
            </a:r>
            <a:r>
              <a:rPr lang="fr-FR" sz="3200" b="1" dirty="0"/>
              <a:t>mais sans avoir recours au comptage en </a:t>
            </a:r>
            <a:r>
              <a:rPr lang="fr-FR" sz="3200" b="1"/>
              <a:t>premier </a:t>
            </a:r>
            <a:r>
              <a:rPr lang="fr-FR" sz="3200" b="1" smtClean="0"/>
              <a:t>lieu-15 </a:t>
            </a:r>
            <a:endParaRPr lang="fr-FR" sz="3200" b="1" dirty="0" smtClean="0"/>
          </a:p>
          <a:p>
            <a:endParaRPr lang="fr-FR" sz="3200" b="1" dirty="0" smtClean="0"/>
          </a:p>
          <a:p>
            <a:r>
              <a:rPr lang="fr-FR" sz="3200" b="1" dirty="0"/>
              <a:t>-</a:t>
            </a:r>
            <a:r>
              <a:rPr lang="fr-FR" sz="2800" dirty="0" smtClean="0"/>
              <a:t>la </a:t>
            </a:r>
            <a:r>
              <a:rPr lang="fr-FR" sz="2800" dirty="0"/>
              <a:t>reconnaissance d’une quantité grâce à son organisation </a:t>
            </a:r>
            <a:r>
              <a:rPr lang="fr-FR" sz="2800" dirty="0" smtClean="0"/>
              <a:t>spatiale</a:t>
            </a:r>
          </a:p>
          <a:p>
            <a:r>
              <a:rPr lang="fr-FR" sz="2800" dirty="0" smtClean="0"/>
              <a:t>-les cartes flash sur la décomposition du nombre</a:t>
            </a:r>
            <a:r>
              <a:rPr lang="fr-FR" sz="2800" dirty="0"/>
              <a:t/>
            </a:r>
            <a:br>
              <a:rPr lang="fr-FR" sz="2800" dirty="0"/>
            </a:br>
            <a:r>
              <a:rPr lang="fr-FR" sz="2800" dirty="0"/>
              <a:t>-le comptage</a:t>
            </a:r>
            <a:br>
              <a:rPr lang="fr-FR" sz="2800" dirty="0"/>
            </a:br>
            <a:r>
              <a:rPr lang="fr-FR" sz="2800" dirty="0"/>
              <a:t>-le calcul</a:t>
            </a:r>
          </a:p>
        </p:txBody>
      </p:sp>
    </p:spTree>
    <p:extLst>
      <p:ext uri="{BB962C8B-B14F-4D97-AF65-F5344CB8AC3E}">
        <p14:creationId xmlns:p14="http://schemas.microsoft.com/office/powerpoint/2010/main" val="3650820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188640"/>
            <a:ext cx="7406640" cy="1643442"/>
          </a:xfrm>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smtClean="0"/>
              <a:t>nombre en tant que quantité décomposable</a:t>
            </a:r>
            <a:br>
              <a:rPr lang="fr-FR" dirty="0" smtClean="0"/>
            </a:br>
            <a:endParaRPr lang="fr-FR" dirty="0"/>
          </a:p>
        </p:txBody>
      </p:sp>
      <p:sp>
        <p:nvSpPr>
          <p:cNvPr id="3" name="Sous-titre 2"/>
          <p:cNvSpPr>
            <a:spLocks noGrp="1"/>
          </p:cNvSpPr>
          <p:nvPr>
            <p:ph type="subTitle" idx="1"/>
          </p:nvPr>
        </p:nvSpPr>
        <p:spPr/>
        <p:txBody>
          <a:bodyPr>
            <a:normAutofit lnSpcReduction="10000"/>
          </a:bodyPr>
          <a:lstStyle/>
          <a:p>
            <a:endParaRPr lang="fr-FR" dirty="0" smtClean="0">
              <a:hlinkClick r:id="rId2" action="ppaction://hlinkfile"/>
            </a:endParaRPr>
          </a:p>
          <a:p>
            <a:endParaRPr lang="fr-FR" dirty="0">
              <a:hlinkClick r:id="rId2" action="ppaction://hlinkfile"/>
            </a:endParaRPr>
          </a:p>
          <a:p>
            <a:endParaRPr lang="fr-FR" dirty="0" smtClean="0">
              <a:hlinkClick r:id="rId2" action="ppaction://hlinkfile"/>
            </a:endParaRPr>
          </a:p>
          <a:p>
            <a:r>
              <a:rPr lang="fr-FR" dirty="0" smtClean="0">
                <a:hlinkClick r:id="rId2" action="ppaction://hlinkfile"/>
              </a:rPr>
              <a:t>Conférence R. </a:t>
            </a:r>
            <a:r>
              <a:rPr lang="fr-FR" dirty="0" err="1" smtClean="0">
                <a:hlinkClick r:id="rId2" action="ppaction://hlinkfile"/>
              </a:rPr>
              <a:t>Brissiaud</a:t>
            </a:r>
            <a:r>
              <a:rPr lang="fr-FR" dirty="0" smtClean="0">
                <a:hlinkClick r:id="rId2" action="ppaction://hlinkfile"/>
              </a:rPr>
              <a:t> </a:t>
            </a:r>
            <a:endParaRPr lang="fr-FR" dirty="0"/>
          </a:p>
        </p:txBody>
      </p:sp>
    </p:spTree>
    <p:extLst>
      <p:ext uri="{BB962C8B-B14F-4D97-AF65-F5344CB8AC3E}">
        <p14:creationId xmlns:p14="http://schemas.microsoft.com/office/powerpoint/2010/main" val="716003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Mise en pratique par groupe</a:t>
            </a:r>
            <a:br>
              <a:rPr lang="fr-FR" dirty="0"/>
            </a:br>
            <a:endParaRPr lang="fr-FR" dirty="0"/>
          </a:p>
        </p:txBody>
      </p:sp>
      <p:sp>
        <p:nvSpPr>
          <p:cNvPr id="3" name="Espace réservé du texte 2"/>
          <p:cNvSpPr>
            <a:spLocks noGrp="1"/>
          </p:cNvSpPr>
          <p:nvPr>
            <p:ph type="body" idx="1"/>
          </p:nvPr>
        </p:nvSpPr>
        <p:spPr>
          <a:xfrm>
            <a:off x="457200" y="836712"/>
            <a:ext cx="4040188" cy="4248472"/>
          </a:xfrm>
        </p:spPr>
        <p:txBody>
          <a:bodyPr/>
          <a:lstStyle/>
          <a:p>
            <a:endParaRPr lang="fr-FR" dirty="0"/>
          </a:p>
        </p:txBody>
      </p:sp>
      <p:sp>
        <p:nvSpPr>
          <p:cNvPr id="5" name="Espace réservé du texte 4"/>
          <p:cNvSpPr>
            <a:spLocks noGrp="1"/>
          </p:cNvSpPr>
          <p:nvPr>
            <p:ph type="body" sz="half" idx="3"/>
          </p:nvPr>
        </p:nvSpPr>
        <p:spPr>
          <a:xfrm>
            <a:off x="4645025" y="908720"/>
            <a:ext cx="4041775" cy="1512168"/>
          </a:xfrm>
        </p:spPr>
        <p:txBody>
          <a:bodyPr>
            <a:normAutofit fontScale="85000" lnSpcReduction="20000"/>
          </a:bodyPr>
          <a:lstStyle/>
          <a:p>
            <a:endParaRPr lang="fr-FR" dirty="0" smtClean="0"/>
          </a:p>
          <a:p>
            <a:r>
              <a:rPr lang="fr-FR" sz="3600" dirty="0" smtClean="0"/>
              <a:t>différentes modalités particulières </a:t>
            </a:r>
            <a:r>
              <a:rPr lang="fr-FR" sz="3600" dirty="0"/>
              <a:t>d’apprentissage</a:t>
            </a:r>
          </a:p>
          <a:p>
            <a:endParaRPr lang="fr-FR" dirty="0"/>
          </a:p>
        </p:txBody>
      </p:sp>
      <p:sp>
        <p:nvSpPr>
          <p:cNvPr id="4" name="Espace réservé du contenu 3"/>
          <p:cNvSpPr>
            <a:spLocks noGrp="1"/>
          </p:cNvSpPr>
          <p:nvPr>
            <p:ph sz="quarter" idx="2"/>
          </p:nvPr>
        </p:nvSpPr>
        <p:spPr/>
        <p:txBody>
          <a:bodyPr>
            <a:normAutofit lnSpcReduction="10000"/>
          </a:bodyPr>
          <a:lstStyle/>
          <a:p>
            <a:r>
              <a:rPr lang="fr-FR" sz="3600" dirty="0" smtClean="0"/>
              <a:t>Quelles stratégies, quelles activités, quels jeux conduire dans </a:t>
            </a:r>
            <a:r>
              <a:rPr lang="fr-FR" sz="3600" smtClean="0"/>
              <a:t>les classes </a:t>
            </a:r>
            <a:r>
              <a:rPr lang="fr-FR" sz="3600" dirty="0" smtClean="0"/>
              <a:t>pour travailler le nombre?</a:t>
            </a:r>
            <a:endParaRPr lang="fr-FR" sz="3600" dirty="0"/>
          </a:p>
        </p:txBody>
      </p:sp>
      <p:sp>
        <p:nvSpPr>
          <p:cNvPr id="6" name="Espace réservé du contenu 5"/>
          <p:cNvSpPr>
            <a:spLocks noGrp="1"/>
          </p:cNvSpPr>
          <p:nvPr>
            <p:ph sz="quarter" idx="4"/>
          </p:nvPr>
        </p:nvSpPr>
        <p:spPr>
          <a:xfrm>
            <a:off x="4645025" y="2564904"/>
            <a:ext cx="4041775" cy="3561258"/>
          </a:xfrm>
        </p:spPr>
        <p:txBody>
          <a:bodyPr/>
          <a:lstStyle/>
          <a:p>
            <a:pPr marL="285750" indent="-285750">
              <a:defRPr/>
            </a:pPr>
            <a:r>
              <a:rPr lang="fr-FR" dirty="0" smtClean="0"/>
              <a:t>en </a:t>
            </a:r>
            <a:r>
              <a:rPr lang="fr-FR" dirty="0"/>
              <a:t>jouant</a:t>
            </a:r>
          </a:p>
          <a:p>
            <a:pPr marL="285750" indent="-285750">
              <a:defRPr/>
            </a:pPr>
            <a:r>
              <a:rPr lang="fr-FR" dirty="0"/>
              <a:t>en réfléchissant et en résolvant des problèmes</a:t>
            </a:r>
          </a:p>
          <a:p>
            <a:pPr marL="285750" indent="-285750">
              <a:defRPr/>
            </a:pPr>
            <a:r>
              <a:rPr lang="fr-FR" dirty="0"/>
              <a:t>en s’exerçant</a:t>
            </a:r>
          </a:p>
          <a:p>
            <a:pPr marL="285750" indent="-285750">
              <a:defRPr/>
            </a:pPr>
            <a:r>
              <a:rPr lang="fr-FR" dirty="0"/>
              <a:t>en se remémorant et en </a:t>
            </a:r>
            <a:r>
              <a:rPr lang="fr-FR" dirty="0" smtClean="0"/>
              <a:t>mémorisant</a:t>
            </a:r>
          </a:p>
          <a:p>
            <a:pPr marL="285750" indent="-285750">
              <a:defRPr/>
            </a:pPr>
            <a:endParaRPr lang="fr-FR" dirty="0"/>
          </a:p>
          <a:p>
            <a:pPr marL="285750" indent="-285750">
              <a:defRPr/>
            </a:pPr>
            <a:endParaRPr lang="fr-FR" dirty="0" smtClean="0"/>
          </a:p>
          <a:p>
            <a:pPr marL="285750" indent="-285750">
              <a:defRPr/>
            </a:pPr>
            <a:endParaRPr lang="fr-FR" dirty="0" smtClean="0"/>
          </a:p>
          <a:p>
            <a:pPr marL="285750" indent="-285750">
              <a:defRPr/>
            </a:pPr>
            <a:endParaRPr lang="fr-CA" dirty="0"/>
          </a:p>
        </p:txBody>
      </p:sp>
    </p:spTree>
    <p:extLst>
      <p:ext uri="{BB962C8B-B14F-4D97-AF65-F5344CB8AC3E}">
        <p14:creationId xmlns:p14="http://schemas.microsoft.com/office/powerpoint/2010/main" val="3749720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Mise en pratique par groupe</a:t>
            </a:r>
            <a:br>
              <a:rPr lang="fr-FR" dirty="0"/>
            </a:br>
            <a:endParaRPr lang="fr-FR" dirty="0"/>
          </a:p>
        </p:txBody>
      </p:sp>
      <p:sp>
        <p:nvSpPr>
          <p:cNvPr id="3" name="Espace réservé du texte 2"/>
          <p:cNvSpPr>
            <a:spLocks noGrp="1"/>
          </p:cNvSpPr>
          <p:nvPr>
            <p:ph type="body" idx="2"/>
          </p:nvPr>
        </p:nvSpPr>
        <p:spPr/>
        <p:txBody>
          <a:bodyPr/>
          <a:lstStyle/>
          <a:p>
            <a:r>
              <a:rPr lang="fr-FR" dirty="0" smtClean="0"/>
              <a:t>Mettre en œuvre une situation de classe</a:t>
            </a:r>
            <a:endParaRPr lang="fr-FR" dirty="0"/>
          </a:p>
        </p:txBody>
      </p:sp>
      <p:sp>
        <p:nvSpPr>
          <p:cNvPr id="4" name="Espace réservé du contenu 3"/>
          <p:cNvSpPr>
            <a:spLocks noGrp="1"/>
          </p:cNvSpPr>
          <p:nvPr>
            <p:ph sz="half" idx="1"/>
          </p:nvPr>
        </p:nvSpPr>
        <p:spPr/>
        <p:txBody>
          <a:bodyPr>
            <a:normAutofit lnSpcReduction="10000"/>
          </a:bodyPr>
          <a:lstStyle/>
          <a:p>
            <a:r>
              <a:rPr lang="fr-FR" b="1" dirty="0" smtClean="0"/>
              <a:t>Utiliser </a:t>
            </a:r>
            <a:r>
              <a:rPr lang="fr-FR" b="1" dirty="0"/>
              <a:t>les nombres</a:t>
            </a:r>
          </a:p>
          <a:p>
            <a:pPr marL="285750" indent="-285750">
              <a:buFont typeface="Courier New" panose="02070309020205020404" pitchFamily="49" charset="0"/>
              <a:buChar char="o"/>
            </a:pPr>
            <a:r>
              <a:rPr lang="fr-FR" dirty="0"/>
              <a:t>Evaluer et comparer des collections d’objets avec des procédures numériques et non numériques</a:t>
            </a:r>
            <a:r>
              <a:rPr lang="fr-FR" dirty="0" smtClean="0"/>
              <a:t>.</a:t>
            </a:r>
          </a:p>
          <a:p>
            <a:pPr marL="285750" indent="-285750">
              <a:buFont typeface="Courier New" panose="02070309020205020404" pitchFamily="49" charset="0"/>
              <a:buChar char="o"/>
            </a:pPr>
            <a:r>
              <a:rPr lang="fr-FR" b="1" dirty="0">
                <a:solidFill>
                  <a:srgbClr val="4F271C">
                    <a:shade val="30000"/>
                    <a:satMod val="150000"/>
                  </a:srgbClr>
                </a:solidFill>
              </a:rPr>
              <a:t>Etudier les nombres</a:t>
            </a:r>
            <a:br>
              <a:rPr lang="fr-FR" b="1" dirty="0">
                <a:solidFill>
                  <a:srgbClr val="4F271C">
                    <a:shade val="30000"/>
                    <a:satMod val="150000"/>
                  </a:srgbClr>
                </a:solidFill>
              </a:rPr>
            </a:br>
            <a:r>
              <a:rPr lang="fr-FR" dirty="0">
                <a:solidFill>
                  <a:srgbClr val="4F271C">
                    <a:shade val="30000"/>
                    <a:satMod val="150000"/>
                  </a:srgbClr>
                </a:solidFill>
              </a:rPr>
              <a:t>Parler des nombres à l’aide de leur décomposition</a:t>
            </a:r>
            <a:br>
              <a:rPr lang="fr-FR" dirty="0">
                <a:solidFill>
                  <a:srgbClr val="4F271C">
                    <a:shade val="30000"/>
                    <a:satMod val="150000"/>
                  </a:srgbClr>
                </a:solidFill>
              </a:rPr>
            </a:br>
            <a:endParaRPr lang="fr-FR" dirty="0"/>
          </a:p>
          <a:p>
            <a:endParaRPr lang="fr-FR" dirty="0"/>
          </a:p>
          <a:p>
            <a:endParaRPr lang="fr-FR" dirty="0"/>
          </a:p>
        </p:txBody>
      </p:sp>
    </p:spTree>
    <p:extLst>
      <p:ext uri="{BB962C8B-B14F-4D97-AF65-F5344CB8AC3E}">
        <p14:creationId xmlns:p14="http://schemas.microsoft.com/office/powerpoint/2010/main" val="2856549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8392" y="4941168"/>
            <a:ext cx="6400800" cy="1224136"/>
          </a:xfrm>
        </p:spPr>
        <p:txBody>
          <a:bodyPr>
            <a:noAutofit/>
          </a:bodyPr>
          <a:lstStyle/>
          <a:p>
            <a:r>
              <a:rPr lang="fr-FR" sz="2000" dirty="0" smtClean="0"/>
              <a:t>-</a:t>
            </a:r>
            <a:endParaRPr lang="fr-FR" sz="2000" dirty="0"/>
          </a:p>
        </p:txBody>
      </p:sp>
      <p:sp>
        <p:nvSpPr>
          <p:cNvPr id="3" name="Espace réservé du texte 2"/>
          <p:cNvSpPr>
            <a:spLocks noGrp="1"/>
          </p:cNvSpPr>
          <p:nvPr>
            <p:ph type="body" idx="1"/>
          </p:nvPr>
        </p:nvSpPr>
        <p:spPr>
          <a:xfrm>
            <a:off x="2578392" y="116632"/>
            <a:ext cx="6400800" cy="4608512"/>
          </a:xfrm>
        </p:spPr>
        <p:txBody>
          <a:bodyPr>
            <a:noAutofit/>
          </a:bodyPr>
          <a:lstStyle/>
          <a:p>
            <a:pPr algn="ctr"/>
            <a:endParaRPr lang="fr-FR" sz="6000" dirty="0"/>
          </a:p>
          <a:p>
            <a:pPr algn="ctr"/>
            <a:endParaRPr lang="fr-FR" sz="6000" dirty="0" smtClean="0"/>
          </a:p>
          <a:p>
            <a:pPr algn="ctr"/>
            <a:r>
              <a:rPr lang="fr-FR" sz="6000" dirty="0" smtClean="0"/>
              <a:t>Mise en commun</a:t>
            </a:r>
          </a:p>
          <a:p>
            <a:pPr algn="ctr"/>
            <a:endParaRPr lang="fr-FR" sz="6000" dirty="0" smtClean="0"/>
          </a:p>
          <a:p>
            <a:pPr algn="ctr"/>
            <a:endParaRPr lang="fr-FR" sz="6000" dirty="0"/>
          </a:p>
          <a:p>
            <a:pPr algn="ctr"/>
            <a:r>
              <a:rPr lang="fr-FR" sz="6000" dirty="0" smtClean="0"/>
              <a:t> des </a:t>
            </a:r>
          </a:p>
          <a:p>
            <a:pPr algn="ctr"/>
            <a:endParaRPr lang="fr-FR" sz="6000" dirty="0" smtClean="0"/>
          </a:p>
          <a:p>
            <a:pPr algn="ctr"/>
            <a:endParaRPr lang="fr-FR" sz="6000" dirty="0"/>
          </a:p>
          <a:p>
            <a:pPr algn="ctr"/>
            <a:r>
              <a:rPr lang="fr-FR" sz="6000" dirty="0" smtClean="0"/>
              <a:t>situations de</a:t>
            </a:r>
          </a:p>
          <a:p>
            <a:pPr algn="ctr"/>
            <a:endParaRPr lang="fr-FR" sz="6000" dirty="0" smtClean="0"/>
          </a:p>
          <a:p>
            <a:pPr algn="ctr"/>
            <a:r>
              <a:rPr lang="fr-FR" sz="6000" dirty="0" smtClean="0"/>
              <a:t> </a:t>
            </a:r>
          </a:p>
          <a:p>
            <a:pPr algn="ctr"/>
            <a:r>
              <a:rPr lang="fr-FR" sz="6000" dirty="0" smtClean="0"/>
              <a:t>classes élaborées</a:t>
            </a:r>
          </a:p>
          <a:p>
            <a:pPr algn="ctr"/>
            <a:endParaRPr lang="fr-FR" sz="6000" dirty="0" smtClean="0"/>
          </a:p>
          <a:p>
            <a:pPr algn="ctr"/>
            <a:endParaRPr lang="fr-FR" sz="6000" dirty="0"/>
          </a:p>
          <a:p>
            <a:pPr algn="ctr"/>
            <a:r>
              <a:rPr lang="fr-FR" sz="6000" dirty="0" smtClean="0"/>
              <a:t> par les groupes</a:t>
            </a:r>
          </a:p>
          <a:p>
            <a:pPr algn="ctr"/>
            <a:r>
              <a:rPr lang="fr-FR" sz="6000" dirty="0" smtClean="0"/>
              <a:t> </a:t>
            </a:r>
            <a:endParaRPr lang="fr-FR" sz="6000" dirty="0"/>
          </a:p>
        </p:txBody>
      </p:sp>
    </p:spTree>
    <p:extLst>
      <p:ext uri="{BB962C8B-B14F-4D97-AF65-F5344CB8AC3E}">
        <p14:creationId xmlns:p14="http://schemas.microsoft.com/office/powerpoint/2010/main" val="4290160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émotions du moment </a:t>
            </a:r>
            <a:endParaRPr lang="fr-FR" dirty="0"/>
          </a:p>
        </p:txBody>
      </p:sp>
      <p:sp>
        <p:nvSpPr>
          <p:cNvPr id="3" name="Espace réservé du texte 2"/>
          <p:cNvSpPr>
            <a:spLocks noGrp="1"/>
          </p:cNvSpPr>
          <p:nvPr>
            <p:ph type="body" idx="1"/>
          </p:nvPr>
        </p:nvSpPr>
        <p:spPr/>
        <p:txBody>
          <a:bodyPr/>
          <a:lstStyle/>
          <a:p>
            <a:r>
              <a:rPr lang="fr-FR" dirty="0" smtClean="0"/>
              <a:t>Présentation de l’après-midi</a:t>
            </a:r>
            <a:endParaRPr lang="fr-FR" dirty="0"/>
          </a:p>
        </p:txBody>
      </p:sp>
    </p:spTree>
    <p:extLst>
      <p:ext uri="{BB962C8B-B14F-4D97-AF65-F5344CB8AC3E}">
        <p14:creationId xmlns:p14="http://schemas.microsoft.com/office/powerpoint/2010/main" val="3284586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8392" y="2600324"/>
            <a:ext cx="6400800" cy="3925019"/>
          </a:xfrm>
        </p:spPr>
        <p:txBody>
          <a:bodyPr>
            <a:noAutofit/>
          </a:bodyPr>
          <a:lstStyle/>
          <a:p>
            <a:pPr>
              <a:lnSpc>
                <a:spcPct val="200000"/>
              </a:lnSpc>
            </a:pPr>
            <a:r>
              <a:rPr lang="fr-FR" sz="1000" dirty="0" smtClean="0"/>
              <a:t>Comprendre la notion de quantité implique pour l’enfant de concevoir que la quantité n’est pas la caractéristique d’un objet mais d’une collection d’objet. L’enfant fait d’abord appel à une estimation perceptive et globale. Progressivement, il passe de l’apparence des collections à la prise en compte des quantités. La comparaison des collections et la production d’une même collection de même cardinal qu’une autre sont </a:t>
            </a:r>
            <a:r>
              <a:rPr lang="fr-FR" sz="1000" dirty="0"/>
              <a:t>des activités essentielles pour </a:t>
            </a:r>
            <a:r>
              <a:rPr lang="fr-FR" sz="1000" dirty="0" smtClean="0"/>
              <a:t>l’apprentissage </a:t>
            </a:r>
            <a:r>
              <a:rPr lang="fr-FR" sz="1000" dirty="0"/>
              <a:t>du </a:t>
            </a:r>
            <a:r>
              <a:rPr lang="fr-FR" sz="1000" dirty="0" smtClean="0"/>
              <a:t>nombre</a:t>
            </a:r>
            <a:br>
              <a:rPr lang="fr-FR" sz="1000" dirty="0" smtClean="0"/>
            </a:br>
            <a:r>
              <a:rPr lang="fr-FR" sz="1000" dirty="0" smtClean="0"/>
              <a:t>Stabiliser la </a:t>
            </a:r>
            <a:r>
              <a:rPr lang="fr-FR" sz="1000" dirty="0" smtClean="0"/>
              <a:t>connaissance </a:t>
            </a:r>
            <a:r>
              <a:rPr lang="fr-FR" sz="1000" dirty="0" smtClean="0"/>
              <a:t>des petits nombres demande des activités nombreuses et variées portant sur la décomposition et </a:t>
            </a:r>
            <a:r>
              <a:rPr lang="fr-FR" sz="1000" dirty="0" smtClean="0"/>
              <a:t>recomposition </a:t>
            </a:r>
            <a:r>
              <a:rPr lang="fr-FR" sz="1000" dirty="0" smtClean="0"/>
              <a:t>des petites quantités.</a:t>
            </a:r>
            <a:endParaRPr lang="fr-FR" sz="1000" dirty="0"/>
          </a:p>
        </p:txBody>
      </p:sp>
      <p:sp>
        <p:nvSpPr>
          <p:cNvPr id="3" name="Espace réservé du texte 2"/>
          <p:cNvSpPr>
            <a:spLocks noGrp="1"/>
          </p:cNvSpPr>
          <p:nvPr>
            <p:ph type="body" idx="1"/>
          </p:nvPr>
        </p:nvSpPr>
        <p:spPr/>
        <p:txBody>
          <a:bodyPr>
            <a:normAutofit/>
          </a:bodyPr>
          <a:lstStyle/>
          <a:p>
            <a:r>
              <a:rPr lang="fr-FR" sz="4000" dirty="0" smtClean="0"/>
              <a:t>Observer l’enfant pour l’évaluer-point de vigilance</a:t>
            </a:r>
            <a:endParaRPr lang="fr-FR" sz="4000" dirty="0"/>
          </a:p>
        </p:txBody>
      </p:sp>
    </p:spTree>
    <p:extLst>
      <p:ext uri="{BB962C8B-B14F-4D97-AF65-F5344CB8AC3E}">
        <p14:creationId xmlns:p14="http://schemas.microsoft.com/office/powerpoint/2010/main" val="4278161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028" y="116632"/>
            <a:ext cx="7498080" cy="6539056"/>
          </a:xfrm>
        </p:spPr>
        <p:txBody>
          <a:bodyPr>
            <a:normAutofit/>
          </a:bodyPr>
          <a:lstStyle/>
          <a:p>
            <a:endParaRPr lang="fr-FR" sz="2400" b="1" dirty="0"/>
          </a:p>
        </p:txBody>
      </p:sp>
      <p:sp>
        <p:nvSpPr>
          <p:cNvPr id="3" name="Rectangle 2"/>
          <p:cNvSpPr/>
          <p:nvPr/>
        </p:nvSpPr>
        <p:spPr>
          <a:xfrm>
            <a:off x="4007233" y="2564904"/>
            <a:ext cx="2304256" cy="2358262"/>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stratégies et procédures de l’élève dans la construction de l’apprentissage du nombre et des quantités</a:t>
            </a:r>
            <a:endParaRPr lang="fr-F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endParaRPr>
          </a:p>
        </p:txBody>
      </p:sp>
      <p:sp>
        <p:nvSpPr>
          <p:cNvPr id="4" name="Rectangle 3"/>
          <p:cNvSpPr/>
          <p:nvPr/>
        </p:nvSpPr>
        <p:spPr>
          <a:xfrm>
            <a:off x="1835696" y="980728"/>
            <a:ext cx="1152128" cy="237626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 principe d’ordre stable</a:t>
            </a:r>
          </a:p>
          <a:p>
            <a:pPr algn="ctr"/>
            <a:r>
              <a:rPr lang="fr-FR" sz="1200" dirty="0" smtClean="0">
                <a:solidFill>
                  <a:schemeClr val="tx1"/>
                </a:solidFill>
              </a:rPr>
              <a:t>L’élève sait réciter la comptine numérique dans l’ordre attendu </a:t>
            </a:r>
            <a:endParaRPr lang="fr-FR" sz="1200" dirty="0">
              <a:solidFill>
                <a:schemeClr val="tx1"/>
              </a:solidFill>
            </a:endParaRPr>
          </a:p>
        </p:txBody>
      </p:sp>
      <p:sp>
        <p:nvSpPr>
          <p:cNvPr id="5" name="Rectangle 4"/>
          <p:cNvSpPr/>
          <p:nvPr/>
        </p:nvSpPr>
        <p:spPr>
          <a:xfrm>
            <a:off x="1619672" y="4113076"/>
            <a:ext cx="1656184" cy="162018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 principe d’énumération</a:t>
            </a:r>
          </a:p>
          <a:p>
            <a:pPr algn="ctr"/>
            <a:r>
              <a:rPr lang="fr-FR" sz="1200" dirty="0" smtClean="0">
                <a:solidFill>
                  <a:schemeClr val="tx1"/>
                </a:solidFill>
              </a:rPr>
              <a:t>L’élève est capable de prendre en compte chaque objet « une fois et une seule fois »</a:t>
            </a:r>
            <a:endParaRPr lang="fr-FR" sz="1200" dirty="0">
              <a:solidFill>
                <a:schemeClr val="tx1"/>
              </a:solidFill>
            </a:endParaRPr>
          </a:p>
        </p:txBody>
      </p:sp>
      <p:sp>
        <p:nvSpPr>
          <p:cNvPr id="6" name="Rectangle 5"/>
          <p:cNvSpPr/>
          <p:nvPr/>
        </p:nvSpPr>
        <p:spPr>
          <a:xfrm>
            <a:off x="3995936" y="188640"/>
            <a:ext cx="2016224" cy="198022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 principe cardinal </a:t>
            </a:r>
          </a:p>
          <a:p>
            <a:pPr algn="ctr"/>
            <a:r>
              <a:rPr lang="fr-FR" sz="1200" dirty="0" smtClean="0">
                <a:solidFill>
                  <a:schemeClr val="tx1"/>
                </a:solidFill>
              </a:rPr>
              <a:t>L’élève sait que le dernier mot-nombre prononcé correspond au nombre total d’objets de la collection. Il répond à la question: combien?</a:t>
            </a:r>
            <a:endParaRPr lang="fr-FR" sz="1200" dirty="0">
              <a:solidFill>
                <a:schemeClr val="tx1"/>
              </a:solidFill>
            </a:endParaRPr>
          </a:p>
        </p:txBody>
      </p:sp>
      <p:sp>
        <p:nvSpPr>
          <p:cNvPr id="7" name="Rectangle 6"/>
          <p:cNvSpPr/>
          <p:nvPr/>
        </p:nvSpPr>
        <p:spPr>
          <a:xfrm>
            <a:off x="7020272" y="692696"/>
            <a:ext cx="1728192" cy="147616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 principe d’adéquation</a:t>
            </a:r>
          </a:p>
          <a:p>
            <a:pPr algn="ctr"/>
            <a:r>
              <a:rPr lang="fr-FR" sz="1200" dirty="0" smtClean="0">
                <a:solidFill>
                  <a:schemeClr val="tx1"/>
                </a:solidFill>
              </a:rPr>
              <a:t>L’élève est capable de synchroniser geste et parole. Il associe un mot nombre à chaque objet pointé</a:t>
            </a:r>
            <a:endParaRPr lang="fr-FR" sz="1200" dirty="0">
              <a:solidFill>
                <a:schemeClr val="tx1"/>
              </a:solidFill>
            </a:endParaRPr>
          </a:p>
        </p:txBody>
      </p:sp>
      <p:sp>
        <p:nvSpPr>
          <p:cNvPr id="8" name="Rectangle 7"/>
          <p:cNvSpPr/>
          <p:nvPr/>
        </p:nvSpPr>
        <p:spPr>
          <a:xfrm>
            <a:off x="7020272" y="2996952"/>
            <a:ext cx="1728192" cy="223224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 principe d’ordre indifférent</a:t>
            </a:r>
          </a:p>
          <a:p>
            <a:pPr algn="ctr"/>
            <a:r>
              <a:rPr lang="fr-FR" sz="1200" dirty="0" smtClean="0">
                <a:solidFill>
                  <a:schemeClr val="tx1"/>
                </a:solidFill>
              </a:rPr>
              <a:t>L’élève sait que l’ordre dans lequel les objets sont pris en compte n’influe pas sur le cardinal de la collection</a:t>
            </a:r>
            <a:endParaRPr lang="fr-FR" sz="1200" dirty="0">
              <a:solidFill>
                <a:schemeClr val="tx1"/>
              </a:solidFill>
            </a:endParaRPr>
          </a:p>
        </p:txBody>
      </p:sp>
      <p:sp>
        <p:nvSpPr>
          <p:cNvPr id="9" name="Rectangle 8"/>
          <p:cNvSpPr/>
          <p:nvPr/>
        </p:nvSpPr>
        <p:spPr>
          <a:xfrm>
            <a:off x="3851920" y="5229200"/>
            <a:ext cx="2880320" cy="144016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 principe d’abstraction</a:t>
            </a:r>
          </a:p>
          <a:p>
            <a:pPr algn="ctr"/>
            <a:r>
              <a:rPr lang="fr-FR" sz="1200" dirty="0" smtClean="0">
                <a:solidFill>
                  <a:schemeClr val="tx1"/>
                </a:solidFill>
              </a:rPr>
              <a:t>L’élève accepte de dénombrer des objets disparates:  la nature des objets n’influe pas sur le cardinal de la collection</a:t>
            </a:r>
            <a:endParaRPr lang="fr-FR" sz="1200" dirty="0">
              <a:solidFill>
                <a:schemeClr val="tx1"/>
              </a:solidFill>
            </a:endParaRPr>
          </a:p>
        </p:txBody>
      </p:sp>
      <p:cxnSp>
        <p:nvCxnSpPr>
          <p:cNvPr id="11" name="Connecteur droit avec flèche 10"/>
          <p:cNvCxnSpPr/>
          <p:nvPr/>
        </p:nvCxnSpPr>
        <p:spPr>
          <a:xfrm flipV="1">
            <a:off x="5004048" y="2168860"/>
            <a:ext cx="0" cy="396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H="1" flipV="1">
            <a:off x="2987824" y="2492896"/>
            <a:ext cx="100811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H="1">
            <a:off x="3275856" y="4221088"/>
            <a:ext cx="72008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5004048" y="4923166"/>
            <a:ext cx="0" cy="3060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6300192" y="3861048"/>
            <a:ext cx="72008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V="1">
            <a:off x="6300192" y="1844824"/>
            <a:ext cx="72008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301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88640"/>
            <a:ext cx="7498080" cy="3154680"/>
          </a:xfrm>
        </p:spPr>
        <p:txBody>
          <a:bodyPr>
            <a:normAutofit/>
          </a:bodyPr>
          <a:lstStyle/>
          <a:p>
            <a:r>
              <a:rPr lang="fr-FR" dirty="0" smtClean="0"/>
              <a:t>Merci pour votre participation</a:t>
            </a:r>
            <a:br>
              <a:rPr lang="fr-FR" dirty="0" smtClean="0"/>
            </a:br>
            <a:endParaRPr lang="fr-FR" dirty="0"/>
          </a:p>
        </p:txBody>
      </p:sp>
    </p:spTree>
    <p:extLst>
      <p:ext uri="{BB962C8B-B14F-4D97-AF65-F5344CB8AC3E}">
        <p14:creationId xmlns:p14="http://schemas.microsoft.com/office/powerpoint/2010/main" val="238552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5"/>
            <a:ext cx="7772400" cy="1656183"/>
          </a:xfrm>
        </p:spPr>
        <p:txBody>
          <a:bodyPr/>
          <a:lstStyle/>
          <a:p>
            <a:r>
              <a:rPr lang="fr-FR" dirty="0" smtClean="0"/>
              <a:t>Quels enjeux?</a:t>
            </a:r>
            <a:br>
              <a:rPr lang="fr-FR" dirty="0" smtClean="0"/>
            </a:br>
            <a:endParaRPr lang="fr-FR" dirty="0"/>
          </a:p>
        </p:txBody>
      </p:sp>
      <p:sp>
        <p:nvSpPr>
          <p:cNvPr id="3" name="Sous-titre 2"/>
          <p:cNvSpPr>
            <a:spLocks noGrp="1"/>
          </p:cNvSpPr>
          <p:nvPr>
            <p:ph type="subTitle" idx="1"/>
          </p:nvPr>
        </p:nvSpPr>
        <p:spPr>
          <a:xfrm>
            <a:off x="1371600" y="2492896"/>
            <a:ext cx="6400800" cy="3145904"/>
          </a:xfrm>
        </p:spPr>
        <p:txBody>
          <a:bodyPr>
            <a:normAutofit fontScale="77500" lnSpcReduction="20000"/>
          </a:bodyPr>
          <a:lstStyle/>
          <a:p>
            <a:r>
              <a:rPr lang="fr-FR" dirty="0" smtClean="0"/>
              <a:t>L’école maternelle doit conduire progressivement chacun à comprendre que les nombres permettent à la fois d’exprimer des quantités (usage cardinal) et d’exprimer un rang ou un positionnement dans une liste (usage ordinal). Cet apprentissage demande du temps et la confrontation à de nombreuses situations impliquant des activités pré-numériques puis numériques.</a:t>
            </a:r>
          </a:p>
          <a:p>
            <a:endParaRPr lang="fr-FR" dirty="0" smtClean="0"/>
          </a:p>
          <a:p>
            <a:r>
              <a:rPr lang="fr-FR" dirty="0" smtClean="0"/>
              <a:t>Extrait du programme d’enseignement de l’école maternelle-2015, p15</a:t>
            </a:r>
            <a:endParaRPr lang="fr-FR" dirty="0"/>
          </a:p>
        </p:txBody>
      </p:sp>
    </p:spTree>
    <p:extLst>
      <p:ext uri="{BB962C8B-B14F-4D97-AF65-F5344CB8AC3E}">
        <p14:creationId xmlns:p14="http://schemas.microsoft.com/office/powerpoint/2010/main" val="3633809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386610"/>
          </a:xfrm>
        </p:spPr>
        <p:txBody>
          <a:bodyPr>
            <a:normAutofit fontScale="90000"/>
          </a:bodyPr>
          <a:lstStyle/>
          <a:p>
            <a:r>
              <a:rPr lang="fr-FR" dirty="0" smtClean="0"/>
              <a:t>Quels enjeux pour travailler la construction du nombre</a:t>
            </a:r>
            <a:r>
              <a:rPr lang="fr-FR" dirty="0" smtClean="0"/>
              <a:t>?-4</a:t>
            </a:r>
            <a:r>
              <a:rPr lang="fr-FR" dirty="0" smtClean="0"/>
              <a:t/>
            </a:r>
            <a:br>
              <a:rPr lang="fr-FR" dirty="0" smtClean="0"/>
            </a:br>
            <a:r>
              <a:rPr lang="fr-FR" dirty="0" smtClean="0"/>
              <a:t/>
            </a:r>
            <a:br>
              <a:rPr lang="fr-FR" dirty="0" smtClean="0"/>
            </a:br>
            <a:r>
              <a:rPr lang="fr-FR" dirty="0" smtClean="0"/>
              <a:t>-</a:t>
            </a:r>
            <a:r>
              <a:rPr lang="fr-FR" sz="3600" dirty="0" smtClean="0"/>
              <a:t>Nombre en tant qu’objet d’apprentissage</a:t>
            </a:r>
            <a:br>
              <a:rPr lang="fr-FR" sz="3600" dirty="0" smtClean="0"/>
            </a:br>
            <a:r>
              <a:rPr lang="fr-FR" sz="3600" dirty="0" smtClean="0"/>
              <a:t/>
            </a:r>
            <a:br>
              <a:rPr lang="fr-FR" sz="3600" dirty="0" smtClean="0"/>
            </a:br>
            <a:r>
              <a:rPr lang="fr-FR" sz="3600" dirty="0" smtClean="0"/>
              <a:t/>
            </a:r>
            <a:br>
              <a:rPr lang="fr-FR" sz="3600" dirty="0" smtClean="0"/>
            </a:br>
            <a:r>
              <a:rPr lang="fr-FR" sz="3600" dirty="0" smtClean="0"/>
              <a:t>- Nombre en tant qu’outil pour résoudre des problèmes</a:t>
            </a:r>
            <a:endParaRPr lang="fr-FR" sz="3600" dirty="0"/>
          </a:p>
        </p:txBody>
      </p:sp>
      <p:sp>
        <p:nvSpPr>
          <p:cNvPr id="3" name="Double flèche horizontale 2"/>
          <p:cNvSpPr/>
          <p:nvPr/>
        </p:nvSpPr>
        <p:spPr>
          <a:xfrm rot="5072969">
            <a:off x="4538494" y="3399817"/>
            <a:ext cx="869277"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57263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88640"/>
            <a:ext cx="7772400" cy="2304256"/>
          </a:xfrm>
        </p:spPr>
        <p:txBody>
          <a:bodyPr>
            <a:normAutofit fontScale="90000"/>
          </a:bodyPr>
          <a:lstStyle/>
          <a:p>
            <a:r>
              <a:rPr lang="fr-FR" dirty="0" smtClean="0"/>
              <a:t/>
            </a:r>
            <a:br>
              <a:rPr lang="fr-FR" dirty="0" smtClean="0"/>
            </a:br>
            <a:r>
              <a:rPr lang="fr-FR" dirty="0"/>
              <a:t/>
            </a:r>
            <a:br>
              <a:rPr lang="fr-FR" dirty="0"/>
            </a:br>
            <a:r>
              <a:rPr lang="fr-FR" dirty="0" smtClean="0"/>
              <a:t>  Ce </a:t>
            </a:r>
            <a:r>
              <a:rPr lang="fr-FR" dirty="0"/>
              <a:t>que disent les programmes </a:t>
            </a:r>
            <a:r>
              <a:rPr lang="fr-FR" dirty="0" smtClean="0"/>
              <a:t> </a:t>
            </a:r>
            <a:br>
              <a:rPr lang="fr-FR" dirty="0" smtClean="0"/>
            </a:br>
            <a:r>
              <a:rPr lang="fr-FR" dirty="0" smtClean="0"/>
              <a:t>  de </a:t>
            </a:r>
            <a:r>
              <a:rPr lang="fr-FR" dirty="0"/>
              <a:t>2015 sur le nombre à la </a:t>
            </a:r>
            <a:r>
              <a:rPr lang="fr-FR" dirty="0" smtClean="0"/>
              <a:t/>
            </a:r>
            <a:br>
              <a:rPr lang="fr-FR" dirty="0" smtClean="0"/>
            </a:br>
            <a:r>
              <a:rPr lang="fr-FR" dirty="0"/>
              <a:t> </a:t>
            </a:r>
            <a:r>
              <a:rPr lang="fr-FR" dirty="0" smtClean="0"/>
              <a:t>  maternelle?</a:t>
            </a:r>
            <a:br>
              <a:rPr lang="fr-FR" dirty="0" smtClean="0"/>
            </a:br>
            <a:endParaRPr lang="fr-FR" dirty="0"/>
          </a:p>
        </p:txBody>
      </p:sp>
      <p:sp>
        <p:nvSpPr>
          <p:cNvPr id="3" name="Sous-titre 2"/>
          <p:cNvSpPr>
            <a:spLocks noGrp="1"/>
          </p:cNvSpPr>
          <p:nvPr>
            <p:ph type="subTitle" idx="1"/>
          </p:nvPr>
        </p:nvSpPr>
        <p:spPr>
          <a:xfrm>
            <a:off x="1371600" y="1988840"/>
            <a:ext cx="6400800" cy="3649960"/>
          </a:xfrm>
        </p:spPr>
        <p:txBody>
          <a:bodyPr>
            <a:normAutofit fontScale="92500" lnSpcReduction="20000"/>
          </a:bodyPr>
          <a:lstStyle/>
          <a:p>
            <a:pPr algn="l"/>
            <a:endParaRPr lang="fr-FR" sz="1800" b="1" dirty="0" smtClean="0"/>
          </a:p>
          <a:p>
            <a:pPr algn="l"/>
            <a:endParaRPr lang="fr-FR" sz="1800" b="1" dirty="0"/>
          </a:p>
          <a:p>
            <a:pPr algn="l"/>
            <a:r>
              <a:rPr lang="fr-FR" sz="1800" b="1" dirty="0" smtClean="0"/>
              <a:t>Utiliser les nombres</a:t>
            </a:r>
          </a:p>
          <a:p>
            <a:pPr marL="285750" indent="-285750" algn="l">
              <a:buFont typeface="Courier New" panose="02070309020205020404" pitchFamily="49" charset="0"/>
              <a:buChar char="o"/>
            </a:pPr>
            <a:r>
              <a:rPr lang="fr-FR" sz="1800" dirty="0" smtClean="0"/>
              <a:t>Evaluer et comparer des collections d’objets avec des procédures numériques et non numériques.</a:t>
            </a:r>
          </a:p>
          <a:p>
            <a:pPr marL="285750" indent="-285750" algn="l">
              <a:buFont typeface="Courier New" panose="02070309020205020404" pitchFamily="49" charset="0"/>
              <a:buChar char="o"/>
            </a:pPr>
            <a:r>
              <a:rPr lang="fr-FR" sz="1800" dirty="0" smtClean="0"/>
              <a:t>Réaliser une collection dont le cardinal est donné. Utiliser le dénombrement pour comparer deux quantités, pour constituer une collection d’une taille donnée ou pour réaliser une collection de quantité égale à la collection proposée.</a:t>
            </a:r>
          </a:p>
          <a:p>
            <a:pPr marL="285750" indent="-285750" algn="l">
              <a:buFont typeface="Courier New" panose="02070309020205020404" pitchFamily="49" charset="0"/>
              <a:buChar char="o"/>
            </a:pPr>
            <a:r>
              <a:rPr lang="fr-FR" sz="1800" dirty="0" smtClean="0"/>
              <a:t>Utiliser le nombre pour exprimer la position d’un objet ou d’une personne dans un jeu, dans une situation organisée, sur un rang ou pour comparer des positions.</a:t>
            </a:r>
          </a:p>
          <a:p>
            <a:pPr marL="285750" indent="-285750" algn="l">
              <a:buFont typeface="Courier New" panose="02070309020205020404" pitchFamily="49" charset="0"/>
              <a:buChar char="o"/>
            </a:pPr>
            <a:r>
              <a:rPr lang="fr-FR" sz="1800" dirty="0" smtClean="0"/>
              <a:t>Mobiliser des symboles analogiques, verbaux ou écrits, conventionnels ou non conventionnels pour communiquer des informations orales et écrites sur une quantité.</a:t>
            </a:r>
          </a:p>
          <a:p>
            <a:pPr marL="285750" indent="-285750" algn="l">
              <a:buFont typeface="Courier New" panose="02070309020205020404" pitchFamily="49" charset="0"/>
              <a:buChar char="o"/>
            </a:pPr>
            <a:endParaRPr lang="fr-FR" sz="1800" dirty="0" smtClean="0"/>
          </a:p>
          <a:p>
            <a:pPr algn="l"/>
            <a:endParaRPr lang="fr-FR" dirty="0"/>
          </a:p>
        </p:txBody>
      </p:sp>
    </p:spTree>
    <p:extLst>
      <p:ext uri="{BB962C8B-B14F-4D97-AF65-F5344CB8AC3E}">
        <p14:creationId xmlns:p14="http://schemas.microsoft.com/office/powerpoint/2010/main" val="2748811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32657"/>
            <a:ext cx="7772400" cy="2304255"/>
          </a:xfrm>
        </p:spPr>
        <p:txBody>
          <a:bodyPr>
            <a:normAutofit fontScale="90000"/>
          </a:bodyPr>
          <a:lstStyle/>
          <a:p>
            <a:r>
              <a:rPr lang="fr-FR" dirty="0" smtClean="0"/>
              <a:t>  Ce que disent les  </a:t>
            </a:r>
            <a:br>
              <a:rPr lang="fr-FR" dirty="0" smtClean="0"/>
            </a:br>
            <a:r>
              <a:rPr lang="fr-FR" dirty="0" smtClean="0"/>
              <a:t>    programmes de 2015 sur le </a:t>
            </a:r>
            <a:br>
              <a:rPr lang="fr-FR" dirty="0" smtClean="0"/>
            </a:br>
            <a:r>
              <a:rPr lang="fr-FR" dirty="0"/>
              <a:t> </a:t>
            </a:r>
            <a:r>
              <a:rPr lang="fr-FR" dirty="0" smtClean="0"/>
              <a:t>   nombre à la maternelle?</a:t>
            </a:r>
            <a:br>
              <a:rPr lang="fr-FR" dirty="0" smtClean="0"/>
            </a:br>
            <a:endParaRPr lang="fr-FR" dirty="0"/>
          </a:p>
        </p:txBody>
      </p:sp>
      <p:sp>
        <p:nvSpPr>
          <p:cNvPr id="3" name="Sous-titre 2"/>
          <p:cNvSpPr>
            <a:spLocks noGrp="1"/>
          </p:cNvSpPr>
          <p:nvPr>
            <p:ph type="subTitle" idx="1"/>
          </p:nvPr>
        </p:nvSpPr>
        <p:spPr>
          <a:xfrm>
            <a:off x="1371600" y="2564904"/>
            <a:ext cx="6400800" cy="3744416"/>
          </a:xfrm>
        </p:spPr>
        <p:txBody>
          <a:bodyPr>
            <a:normAutofit fontScale="92500" lnSpcReduction="10000"/>
          </a:bodyPr>
          <a:lstStyle/>
          <a:p>
            <a:pPr algn="l"/>
            <a:r>
              <a:rPr lang="fr-FR" sz="1800" b="1" dirty="0" smtClean="0"/>
              <a:t>Etudier les nombres</a:t>
            </a:r>
          </a:p>
          <a:p>
            <a:pPr marL="285750" indent="-285750" algn="l">
              <a:buFont typeface="Courier New" panose="02070309020205020404" pitchFamily="49" charset="0"/>
              <a:buChar char="o"/>
            </a:pPr>
            <a:r>
              <a:rPr lang="fr-FR" sz="1800" dirty="0" smtClean="0"/>
              <a:t>Avoir compris que le cardinal  ne change pas si on modifie la disposition spatiale ou la nature des éléments.</a:t>
            </a:r>
          </a:p>
          <a:p>
            <a:pPr marL="285750" indent="-285750" algn="l">
              <a:buFont typeface="Courier New" panose="02070309020205020404" pitchFamily="49" charset="0"/>
              <a:buChar char="o"/>
            </a:pPr>
            <a:r>
              <a:rPr lang="fr-FR" sz="1800" dirty="0" smtClean="0"/>
              <a:t>Avoir compris que tout nombre s’obtient en ajoutant un nombre au précédent et que cela correspond à l’ajout d’une unité à la quantité précédente</a:t>
            </a:r>
          </a:p>
          <a:p>
            <a:pPr marL="285750" indent="-285750" algn="l">
              <a:buFont typeface="Courier New" panose="02070309020205020404" pitchFamily="49" charset="0"/>
              <a:buChar char="o"/>
            </a:pPr>
            <a:r>
              <a:rPr lang="fr-FR" sz="1800" dirty="0" smtClean="0"/>
              <a:t>Quantifier des collections jusqu’à 10 au moins; les composer et les décomposer par manipulations effectives puis mentales. Dire combien il faut ajouter ou enlever pour obtenir des quantités ne dépassant pas dix.</a:t>
            </a:r>
          </a:p>
          <a:p>
            <a:pPr marL="285750" indent="-285750" algn="l">
              <a:buFont typeface="Courier New" panose="02070309020205020404" pitchFamily="49" charset="0"/>
              <a:buChar char="o"/>
            </a:pPr>
            <a:r>
              <a:rPr lang="fr-FR" sz="1800" dirty="0" smtClean="0"/>
              <a:t>Parler des nombres à l’aide de leur décomposition</a:t>
            </a:r>
          </a:p>
          <a:p>
            <a:pPr marL="285750" indent="-285750" algn="l">
              <a:buFont typeface="Courier New" panose="02070309020205020404" pitchFamily="49" charset="0"/>
              <a:buChar char="o"/>
            </a:pPr>
            <a:r>
              <a:rPr lang="fr-FR" sz="1800" dirty="0" smtClean="0"/>
              <a:t>Dire la suite des nombres jusqu’à trente. Lire les nombres écrits en chiffres jusqu’à dix.</a:t>
            </a:r>
          </a:p>
          <a:p>
            <a:pPr marL="285750" indent="-285750">
              <a:buFont typeface="Courier New" panose="02070309020205020404" pitchFamily="49" charset="0"/>
              <a:buChar char="o"/>
            </a:pPr>
            <a:endParaRPr lang="fr-FR" sz="1800" dirty="0" smtClean="0"/>
          </a:p>
          <a:p>
            <a:pPr marL="285750" indent="-285750">
              <a:buFont typeface="Courier New" panose="02070309020205020404" pitchFamily="49" charset="0"/>
              <a:buChar char="o"/>
            </a:pPr>
            <a:endParaRPr lang="fr-FR" sz="1800" dirty="0" smtClean="0"/>
          </a:p>
          <a:p>
            <a:endParaRPr lang="fr-FR" sz="1800" dirty="0"/>
          </a:p>
        </p:txBody>
      </p:sp>
    </p:spTree>
    <p:extLst>
      <p:ext uri="{BB962C8B-B14F-4D97-AF65-F5344CB8AC3E}">
        <p14:creationId xmlns:p14="http://schemas.microsoft.com/office/powerpoint/2010/main" val="4279399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8392" y="2600325"/>
            <a:ext cx="6400800" cy="1332731"/>
          </a:xfrm>
        </p:spPr>
        <p:txBody>
          <a:bodyPr/>
          <a:lstStyle/>
          <a:p>
            <a:pPr algn="ctr"/>
            <a:r>
              <a:rPr lang="fr-FR" dirty="0" smtClean="0"/>
              <a:t>Nombre, chiffre, </a:t>
            </a:r>
            <a:r>
              <a:rPr lang="fr-FR" dirty="0" smtClean="0"/>
              <a:t>numéro-</a:t>
            </a:r>
            <a:endParaRPr lang="fr-FR" dirty="0"/>
          </a:p>
        </p:txBody>
      </p:sp>
      <p:sp>
        <p:nvSpPr>
          <p:cNvPr id="3" name="Espace réservé du texte 2"/>
          <p:cNvSpPr>
            <a:spLocks noGrp="1"/>
          </p:cNvSpPr>
          <p:nvPr>
            <p:ph type="body" idx="1"/>
          </p:nvPr>
        </p:nvSpPr>
        <p:spPr>
          <a:xfrm>
            <a:off x="722313" y="260648"/>
            <a:ext cx="7772400" cy="6120679"/>
          </a:xfrm>
        </p:spPr>
        <p:txBody>
          <a:bodyPr>
            <a:noAutofit/>
          </a:bodyPr>
          <a:lstStyle/>
          <a:p>
            <a:r>
              <a:rPr lang="fr-FR" sz="4400" dirty="0" smtClean="0"/>
              <a:t>Le nombre:</a:t>
            </a:r>
          </a:p>
          <a:p>
            <a:endParaRPr lang="fr-FR" sz="4400" dirty="0" smtClean="0"/>
          </a:p>
          <a:p>
            <a:r>
              <a:rPr lang="fr-FR" sz="4400" dirty="0" smtClean="0"/>
              <a:t>S’accorder sur le lexique et </a:t>
            </a:r>
          </a:p>
          <a:p>
            <a:endParaRPr lang="fr-FR" sz="4400" dirty="0"/>
          </a:p>
          <a:p>
            <a:r>
              <a:rPr lang="fr-FR" sz="4400" dirty="0" smtClean="0"/>
              <a:t>les concepts</a:t>
            </a:r>
            <a:endParaRPr lang="fr-FR" sz="4400" dirty="0"/>
          </a:p>
        </p:txBody>
      </p:sp>
    </p:spTree>
    <p:extLst>
      <p:ext uri="{BB962C8B-B14F-4D97-AF65-F5344CB8AC3E}">
        <p14:creationId xmlns:p14="http://schemas.microsoft.com/office/powerpoint/2010/main" val="987361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0"/>
            <a:ext cx="7406640" cy="1988840"/>
          </a:xfrm>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Nombre</a:t>
            </a:r>
            <a:r>
              <a:rPr lang="fr-FR" dirty="0"/>
              <a:t>, chiffre, </a:t>
            </a:r>
            <a:r>
              <a:rPr lang="fr-FR" dirty="0" smtClean="0"/>
              <a:t>numéro?</a:t>
            </a:r>
            <a:br>
              <a:rPr lang="fr-FR" dirty="0" smtClean="0"/>
            </a:br>
            <a:r>
              <a:rPr lang="fr-FR" dirty="0"/>
              <a:t/>
            </a:r>
            <a:br>
              <a:rPr lang="fr-FR" dirty="0"/>
            </a:br>
            <a:endParaRPr lang="fr-FR" dirty="0"/>
          </a:p>
        </p:txBody>
      </p:sp>
      <p:sp>
        <p:nvSpPr>
          <p:cNvPr id="3" name="Sous-titre 2"/>
          <p:cNvSpPr>
            <a:spLocks noGrp="1"/>
          </p:cNvSpPr>
          <p:nvPr>
            <p:ph type="subTitle" idx="1"/>
          </p:nvPr>
        </p:nvSpPr>
        <p:spPr/>
        <p:txBody>
          <a:bodyPr>
            <a:normAutofit lnSpcReduction="10000"/>
          </a:bodyPr>
          <a:lstStyle/>
          <a:p>
            <a:pPr marL="457200" indent="-457200" algn="l">
              <a:buFont typeface="Wingdings" panose="05000000000000000000" pitchFamily="2" charset="2"/>
              <a:buChar char="Ø"/>
            </a:pPr>
            <a:r>
              <a:rPr lang="fr-FR" dirty="0" smtClean="0"/>
              <a:t>10 chiffres et une infinité de nombres</a:t>
            </a:r>
          </a:p>
          <a:p>
            <a:pPr marL="457200" indent="-457200" algn="l">
              <a:buFont typeface="Wingdings" panose="05000000000000000000" pitchFamily="2" charset="2"/>
              <a:buChar char="Ø"/>
            </a:pPr>
            <a:endParaRPr lang="fr-FR" dirty="0"/>
          </a:p>
          <a:p>
            <a:pPr marL="457200" indent="-457200" algn="l">
              <a:buFont typeface="Wingdings" panose="05000000000000000000" pitchFamily="2" charset="2"/>
              <a:buChar char="Ø"/>
            </a:pPr>
            <a:endParaRPr lang="fr-FR" dirty="0" smtClean="0"/>
          </a:p>
          <a:p>
            <a:pPr marL="457200" indent="-457200" algn="l">
              <a:buFont typeface="Wingdings" panose="05000000000000000000" pitchFamily="2" charset="2"/>
              <a:buChar char="Ø"/>
            </a:pPr>
            <a:r>
              <a:rPr lang="fr-FR" dirty="0" smtClean="0"/>
              <a:t>Le numéro sert à désigner</a:t>
            </a:r>
          </a:p>
          <a:p>
            <a:endParaRPr lang="fr-FR" dirty="0"/>
          </a:p>
        </p:txBody>
      </p:sp>
    </p:spTree>
    <p:extLst>
      <p:ext uri="{BB962C8B-B14F-4D97-AF65-F5344CB8AC3E}">
        <p14:creationId xmlns:p14="http://schemas.microsoft.com/office/powerpoint/2010/main" val="3056605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88641"/>
            <a:ext cx="7772400" cy="2376264"/>
          </a:xfrm>
        </p:spPr>
        <p:txBody>
          <a:bodyPr>
            <a:normAutofit/>
          </a:bodyPr>
          <a:lstStyle/>
          <a:p>
            <a:r>
              <a:rPr lang="fr-FR" dirty="0" smtClean="0"/>
              <a:t>Le nombre= un concept qui revêt deux fonctions</a:t>
            </a:r>
            <a:br>
              <a:rPr lang="fr-FR" dirty="0" smtClean="0"/>
            </a:br>
            <a:r>
              <a:rPr lang="fr-FR" dirty="0" smtClean="0"/>
              <a:t>cardinal ou ordinal</a:t>
            </a:r>
            <a:r>
              <a:rPr lang="fr-FR" dirty="0" smtClean="0"/>
              <a:t>?-9</a:t>
            </a:r>
            <a:endParaRPr lang="fr-FR" sz="2800" dirty="0"/>
          </a:p>
        </p:txBody>
      </p:sp>
      <p:sp>
        <p:nvSpPr>
          <p:cNvPr id="3" name="Sous-titre 2"/>
          <p:cNvSpPr>
            <a:spLocks noGrp="1"/>
          </p:cNvSpPr>
          <p:nvPr>
            <p:ph type="subTitle" idx="1"/>
          </p:nvPr>
        </p:nvSpPr>
        <p:spPr>
          <a:xfrm>
            <a:off x="1371600" y="2636912"/>
            <a:ext cx="6400800" cy="3001888"/>
          </a:xfrm>
        </p:spPr>
        <p:txBody>
          <a:bodyPr>
            <a:normAutofit fontScale="70000" lnSpcReduction="20000"/>
          </a:bodyPr>
          <a:lstStyle/>
          <a:p>
            <a:r>
              <a:rPr lang="fr-FR" dirty="0" smtClean="0"/>
              <a:t>Dans l’apprentissage du nombre à l’école maternelle, il convient de faire construire le nombre pour exprimer les quantités, de stabiliser la connaissance des petits nombres et d’utiliser le nombre comme mémoire de la position.</a:t>
            </a:r>
          </a:p>
          <a:p>
            <a:r>
              <a:rPr lang="fr-FR" dirty="0" smtClean="0"/>
              <a:t>L’enseignant favorise le développement très progressif de chacune de ces dimensions pour contribuer à la construction de la notion de nombre.</a:t>
            </a:r>
          </a:p>
          <a:p>
            <a:endParaRPr lang="fr-FR" dirty="0"/>
          </a:p>
          <a:p>
            <a:endParaRPr lang="fr-FR" dirty="0" smtClean="0"/>
          </a:p>
          <a:p>
            <a:r>
              <a:rPr lang="fr-FR" dirty="0" smtClean="0"/>
              <a:t>Extrait du programme d’enseignement de l’école maternelle- 2015, p15</a:t>
            </a:r>
            <a:endParaRPr lang="fr-FR" dirty="0"/>
          </a:p>
        </p:txBody>
      </p:sp>
    </p:spTree>
    <p:extLst>
      <p:ext uri="{BB962C8B-B14F-4D97-AF65-F5344CB8AC3E}">
        <p14:creationId xmlns:p14="http://schemas.microsoft.com/office/powerpoint/2010/main" val="18363109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350</TotalTime>
  <Words>840</Words>
  <Application>Microsoft Office PowerPoint</Application>
  <PresentationFormat>Affichage à l'écran (4:3)</PresentationFormat>
  <Paragraphs>107</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Solstice</vt:lpstr>
      <vt:lpstr>  La construction du   nombre à l’école    maternelle   Animation pédagogique présentée par           Edith Guilbert et Claire Oustailler, PEMF école           maternelle Blaise Pascal  de Perpignan et          Florence Caillis-Bonet CPD maternelle  Mercredi 13 décembre 2017 </vt:lpstr>
      <vt:lpstr>Les émotions du moment </vt:lpstr>
      <vt:lpstr>Quels enjeux? </vt:lpstr>
      <vt:lpstr>Quels enjeux pour travailler la construction du nombre?-4  -Nombre en tant qu’objet d’apprentissage   - Nombre en tant qu’outil pour résoudre des problèmes</vt:lpstr>
      <vt:lpstr>    Ce que disent les programmes     de 2015 sur le nombre à la     maternelle? </vt:lpstr>
      <vt:lpstr>  Ce que disent les       programmes de 2015 sur le      nombre à la maternelle? </vt:lpstr>
      <vt:lpstr>Nombre, chiffre, numéro-</vt:lpstr>
      <vt:lpstr>              Nombre, chiffre, numéro?  </vt:lpstr>
      <vt:lpstr>Le nombre= un concept qui revêt deux fonctions cardinal ou ordinal?-9</vt:lpstr>
      <vt:lpstr>Il n’y a pas d’ordre à privilégier dans leur enseignement mais les deux concepts doivent être identifiés et abordés dès l’école maternelle</vt:lpstr>
      <vt:lpstr>Dénombrer? Compter?-11</vt:lpstr>
      <vt:lpstr>Différentes façons de dénombrer: vers le comptage-12</vt:lpstr>
      <vt:lpstr>   Différentes façons de dénombrer pour travailler les principes du comptage mais sans avoir recours au comptage en premier lieu-14  -le subitizing    </vt:lpstr>
      <vt:lpstr>SUBITIZING</vt:lpstr>
      <vt:lpstr>Présentation PowerPoint</vt:lpstr>
      <vt:lpstr>   nombre en tant que quantité décomposable </vt:lpstr>
      <vt:lpstr>Mise en pratique par groupe </vt:lpstr>
      <vt:lpstr>Mise en pratique par groupe </vt:lpstr>
      <vt:lpstr>-</vt:lpstr>
      <vt:lpstr>Comprendre la notion de quantité implique pour l’enfant de concevoir que la quantité n’est pas la caractéristique d’un objet mais d’une collection d’objet. L’enfant fait d’abord appel à une estimation perceptive et globale. Progressivement, il passe de l’apparence des collections à la prise en compte des quantités. La comparaison des collections et la production d’une même collection de même cardinal qu’une autre sont des activités essentielles pour l’apprentissage du nombre Stabiliser la connaissance des petits nombres demande des activités nombreuses et variées portant sur la décomposition et recomposition des petites quantités.</vt:lpstr>
      <vt:lpstr>Présentation PowerPoint</vt:lpstr>
      <vt:lpstr>Merci pour votre participation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Caillis-Bonet Florence</dc:creator>
  <cp:lastModifiedBy>Caillis-Bonet Florence</cp:lastModifiedBy>
  <cp:revision>104</cp:revision>
  <cp:lastPrinted>2017-02-25T18:04:36Z</cp:lastPrinted>
  <dcterms:created xsi:type="dcterms:W3CDTF">2017-02-24T10:50:29Z</dcterms:created>
  <dcterms:modified xsi:type="dcterms:W3CDTF">2017-12-13T09:31:29Z</dcterms:modified>
</cp:coreProperties>
</file>