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3" r:id="rId4"/>
    <p:sldId id="280" r:id="rId5"/>
    <p:sldId id="258" r:id="rId6"/>
    <p:sldId id="260" r:id="rId7"/>
    <p:sldId id="262" r:id="rId8"/>
    <p:sldId id="264" r:id="rId9"/>
    <p:sldId id="267" r:id="rId10"/>
    <p:sldId id="269" r:id="rId11"/>
    <p:sldId id="272" r:id="rId12"/>
    <p:sldId id="271" r:id="rId13"/>
    <p:sldId id="282" r:id="rId14"/>
    <p:sldId id="266" r:id="rId15"/>
    <p:sldId id="283" r:id="rId16"/>
    <p:sldId id="285" r:id="rId17"/>
    <p:sldId id="286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A309A6D-C09C-4548-B29A-6CF363A7E532}" type="datetimeFigureOut">
              <a:rPr lang="fr-FR" smtClean="0"/>
              <a:t>21/01/2017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21/01/2017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21/01/2017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21/01/2017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21/01/2017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21/01/2017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21/01/2017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21/01/2017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21/01/2017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309A6D-C09C-4548-B29A-6CF363A7E532}" type="datetimeFigureOut">
              <a:rPr lang="fr-FR" smtClean="0"/>
              <a:t>21/01/2017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309A6D-C09C-4548-B29A-6CF363A7E532}" type="datetimeFigureOut">
              <a:rPr lang="fr-FR" smtClean="0"/>
              <a:t>21/01/2017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309A6D-C09C-4548-B29A-6CF363A7E532}" type="datetimeFigureOut">
              <a:rPr lang="fr-FR" smtClean="0"/>
              <a:t>21/01/2017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</a:t>
            </a:r>
            <a:r>
              <a:rPr lang="fr-FR" dirty="0" err="1" smtClean="0"/>
              <a:t>literatura</a:t>
            </a:r>
            <a:r>
              <a:rPr lang="fr-FR" dirty="0" smtClean="0"/>
              <a:t> en classe bilingue </a:t>
            </a:r>
            <a:r>
              <a:rPr lang="fr-FR" dirty="0" err="1" smtClean="0"/>
              <a:t>maternal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14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115616" y="-846385"/>
            <a:ext cx="6696744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200" b="0" i="0" u="sng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200" u="sng" dirty="0">
              <a:solidFill>
                <a:srgbClr val="00B0F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200" b="0" i="0" u="sng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200" u="sng" dirty="0">
              <a:solidFill>
                <a:srgbClr val="00B0F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200" b="0" i="0" u="sng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200" b="0" i="0" u="sng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Hipertext</a:t>
            </a:r>
            <a:r>
              <a:rPr kumimoji="0" lang="es-ES" sz="2200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s-ES" sz="2200" b="0" i="0" u="sng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entorn</a:t>
            </a:r>
            <a:r>
              <a:rPr kumimoji="0" lang="es-ES" sz="2200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s-ES" sz="2200" b="0" i="0" u="sng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dels</a:t>
            </a:r>
            <a:r>
              <a:rPr kumimoji="0" lang="es-ES" sz="2200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tres </a:t>
            </a:r>
            <a:r>
              <a:rPr kumimoji="0" lang="es-ES" sz="2200" b="0" i="0" u="sng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porquets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Els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3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porquets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de D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Wiesner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Els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3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porquets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(La Galera),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versió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clàssica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Els 3 </a:t>
            </a:r>
            <a:r>
              <a:rPr kumimoji="0" lang="fr-FR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porquets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, final </a:t>
            </a:r>
            <a:r>
              <a:rPr kumimoji="0" lang="fr-FR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diferent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Les 3 </a:t>
            </a:r>
            <a:r>
              <a:rPr kumimoji="0" lang="fr-FR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trujes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, les trois petites cochonnes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200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200" b="0" i="0" u="sng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L’amistat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Els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bons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amics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El ratoncito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Perez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El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millor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amic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del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món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La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puça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i el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poll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755576" y="158014"/>
            <a:ext cx="8388424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>
              <a:solidFill>
                <a:srgbClr val="00B0F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Conte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filosòfic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Xarxa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literària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sobre la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solidaritat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posant d’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altres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contes o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xarxa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intertextual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sobre les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diferents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versions d’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aquest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conte.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Se’n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troba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dins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diferents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països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però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centrarem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sobre versions en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francès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 en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català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Àlbums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 </a:t>
            </a:r>
            <a:r>
              <a:rPr kumimoji="0" lang="fr-FR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posar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en </a:t>
            </a:r>
            <a:r>
              <a:rPr kumimoji="0" lang="fr-FR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paral·lel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perquè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són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traduccions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Une soupe au caillou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Anaïs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Vaugelade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Ed Ecoles des loisirs, 2000, Paris.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Sopa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pedra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Anaïs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Vaugelade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Ed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Corimbo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2005, Barcelona.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Sopa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Eric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Maddern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Ed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Blume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2008, Barcelona.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soupe au clou,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Eric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Maddern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col.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 albums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Duculot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Ed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Casterman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2007, Paris.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Àlbums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per </a:t>
            </a:r>
            <a:r>
              <a:rPr kumimoji="0" lang="en-US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xarxa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intertextual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Sopa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pedres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Adp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Montserrat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Correig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;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Monserrat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Fons i Montserrat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Bigas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; Ed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Eumo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2006, Barcelona.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soupe au caillou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Tonny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Bonning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et Sally Hobson, Ed Milan, 2007, Paris.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Soupe aux cailloux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jon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J.Muth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Ed Circonflexe, 2007, Paris.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soupe au caillou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Tony Ross, Ed Flammarion,  2007, Paris.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soupe au caillou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Robert Giraud et Pascale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Wirth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Ed Père Castor, 2001, Paris.  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43608" y="-624456"/>
            <a:ext cx="8100392" cy="66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200" b="0" i="0" u="sng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200" u="sng" dirty="0">
              <a:solidFill>
                <a:srgbClr val="00B0F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200" b="0" i="0" u="sng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200" u="sng" dirty="0">
              <a:solidFill>
                <a:srgbClr val="00B0F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200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La </a:t>
            </a:r>
            <a:r>
              <a:rPr kumimoji="0" lang="es-ES" sz="2200" b="0" i="0" u="sng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diferència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Diferents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però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igual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Elmer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L’aneget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lleig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Papa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Un </a:t>
            </a:r>
            <a:r>
              <a:rPr lang="es-ES" sz="2200" dirty="0" err="1" smtClean="0">
                <a:latin typeface="Arial" pitchFamily="34" charset="0"/>
                <a:ea typeface="SimSun" pitchFamily="2" charset="-122"/>
                <a:cs typeface="Arial" pitchFamily="34" charset="0"/>
              </a:rPr>
              <a:t>grand</a:t>
            </a:r>
            <a:r>
              <a:rPr lang="es-ES" sz="2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sz="2200" dirty="0" err="1" smtClean="0">
                <a:latin typeface="Arial" pitchFamily="34" charset="0"/>
                <a:ea typeface="SimSun" pitchFamily="2" charset="-122"/>
                <a:cs typeface="Arial" pitchFamily="34" charset="0"/>
              </a:rPr>
              <a:t>monstre</a:t>
            </a:r>
            <a:r>
              <a:rPr lang="es-ES" sz="2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sz="2200" dirty="0" err="1" smtClean="0">
                <a:latin typeface="Arial" pitchFamily="34" charset="0"/>
                <a:ea typeface="SimSun" pitchFamily="2" charset="-122"/>
                <a:cs typeface="Arial" pitchFamily="34" charset="0"/>
              </a:rPr>
              <a:t>ne</a:t>
            </a:r>
            <a:r>
              <a:rPr lang="es-ES" sz="2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sz="2200" dirty="0" err="1" smtClean="0">
                <a:latin typeface="Arial" pitchFamily="34" charset="0"/>
                <a:ea typeface="SimSun" pitchFamily="2" charset="-122"/>
                <a:cs typeface="Arial" pitchFamily="34" charset="0"/>
              </a:rPr>
              <a:t>pleure</a:t>
            </a:r>
            <a:r>
              <a:rPr lang="es-ES" sz="2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sz="2200" dirty="0" err="1" smtClean="0">
                <a:latin typeface="Arial" pitchFamily="34" charset="0"/>
                <a:ea typeface="SimSun" pitchFamily="2" charset="-122"/>
                <a:cs typeface="Arial" pitchFamily="34" charset="0"/>
              </a:rPr>
              <a:t>pas</a:t>
            </a:r>
            <a:endParaRPr kumimoji="0" lang="es-E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200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200" b="0" i="0" u="sng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Intra</a:t>
            </a:r>
            <a:r>
              <a:rPr kumimoji="0" lang="es-ES" sz="2200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s-ES" sz="2200" b="0" i="0" u="sng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text</a:t>
            </a:r>
            <a:r>
              <a:rPr kumimoji="0" lang="es-ES" sz="2200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, el </a:t>
            </a:r>
            <a:r>
              <a:rPr kumimoji="0" lang="es-ES" sz="2200" b="0" i="0" u="sng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llop</a:t>
            </a:r>
            <a:r>
              <a:rPr kumimoji="0" lang="es-ES" sz="2200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ha </a:t>
            </a:r>
            <a:r>
              <a:rPr kumimoji="0" lang="es-ES" sz="2200" b="0" i="0" u="sng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tornat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La cabra i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els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cabridets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La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caputxeta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vermella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Le loup et l’agneau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Pierre et le loup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Els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3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porquets</a:t>
            </a:r>
            <a:endParaRPr kumimoji="0" lang="es-E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Idea de </a:t>
            </a:r>
            <a:r>
              <a:rPr lang="es-ES" sz="2200" dirty="0" err="1" smtClean="0">
                <a:latin typeface="Arial" pitchFamily="34" charset="0"/>
                <a:ea typeface="SimSun" pitchFamily="2" charset="-122"/>
                <a:cs typeface="Arial" pitchFamily="34" charset="0"/>
              </a:rPr>
              <a:t>producció</a:t>
            </a:r>
            <a:r>
              <a:rPr lang="es-ES" sz="2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sz="2200" dirty="0" err="1" smtClean="0">
                <a:latin typeface="Arial" pitchFamily="34" charset="0"/>
                <a:ea typeface="SimSun" pitchFamily="2" charset="-122"/>
                <a:cs typeface="Arial" pitchFamily="34" charset="0"/>
              </a:rPr>
              <a:t>d’escrit</a:t>
            </a:r>
            <a:r>
              <a:rPr lang="es-ES" sz="2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: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fer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una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paròdia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amb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el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drac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ha </a:t>
            </a:r>
            <a:r>
              <a:rPr kumimoji="0" lang="es-E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tornat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276872"/>
            <a:ext cx="7772400" cy="2664296"/>
          </a:xfrm>
        </p:spPr>
        <p:txBody>
          <a:bodyPr>
            <a:noAutofit/>
          </a:bodyPr>
          <a:lstStyle/>
          <a:p>
            <a:r>
              <a:rPr lang="ca-ES" sz="2800" dirty="0" smtClean="0"/>
              <a:t>Per menar activitats transllengüístiques</a:t>
            </a:r>
            <a:br>
              <a:rPr lang="ca-ES" sz="2800" dirty="0" smtClean="0"/>
            </a:br>
            <a:r>
              <a:rPr lang="ca-ES" sz="2800" dirty="0" smtClean="0"/>
              <a:t>facilitar estudis de </a:t>
            </a:r>
            <a:r>
              <a:rPr lang="ca-ES" sz="2800" dirty="0" err="1" smtClean="0"/>
              <a:t>contrastivitat</a:t>
            </a:r>
            <a:r>
              <a:rPr lang="ca-ES" sz="2800" dirty="0" smtClean="0"/>
              <a:t>, semblances, transferiments d’una llengua a l’altra</a:t>
            </a:r>
            <a:br>
              <a:rPr lang="ca-ES" sz="2800" dirty="0" smtClean="0"/>
            </a:br>
            <a:r>
              <a:rPr lang="ca-ES" sz="2800" dirty="0" smtClean="0"/>
              <a:t>Meso- alternança</a:t>
            </a:r>
            <a:endParaRPr lang="ca-ES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980729"/>
            <a:ext cx="7772400" cy="2160239"/>
          </a:xfrm>
        </p:spPr>
        <p:txBody>
          <a:bodyPr>
            <a:normAutofit/>
          </a:bodyPr>
          <a:lstStyle/>
          <a:p>
            <a:r>
              <a:rPr lang="ca-ES" sz="2400" b="1" dirty="0" smtClean="0"/>
              <a:t>Treballar ambdós àlbums idèntics, l’un en L1 i l’altre en L2</a:t>
            </a:r>
            <a:endParaRPr lang="ca-ES" sz="2400" b="1" dirty="0"/>
          </a:p>
        </p:txBody>
      </p:sp>
    </p:spTree>
    <p:extLst>
      <p:ext uri="{BB962C8B-B14F-4D97-AF65-F5344CB8AC3E}">
        <p14:creationId xmlns:p14="http://schemas.microsoft.com/office/powerpoint/2010/main" val="26860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/>
              <a:t>lligams hipertext al torn de la caputxeta vermella</a:t>
            </a:r>
            <a:endParaRPr lang="fr-FR" sz="4000"/>
          </a:p>
        </p:txBody>
      </p:sp>
      <p:pic>
        <p:nvPicPr>
          <p:cNvPr id="27651" name="Picture 3" descr="t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0000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35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err="1" smtClean="0"/>
              <a:t>L’histoire</a:t>
            </a:r>
            <a:r>
              <a:rPr lang="ca-ES" dirty="0" smtClean="0"/>
              <a:t> des </a:t>
            </a:r>
            <a:r>
              <a:rPr lang="ca-ES" dirty="0" err="1"/>
              <a:t>T</a:t>
            </a:r>
            <a:r>
              <a:rPr lang="ca-ES" dirty="0" err="1" smtClean="0"/>
              <a:t>rois</a:t>
            </a:r>
            <a:r>
              <a:rPr lang="ca-ES" dirty="0" smtClean="0"/>
              <a:t> petits </a:t>
            </a:r>
            <a:r>
              <a:rPr lang="ca-ES" dirty="0" err="1" smtClean="0"/>
              <a:t>cochons</a:t>
            </a:r>
            <a:endParaRPr lang="ca-E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6017" y="2511860"/>
            <a:ext cx="3419475" cy="3096343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2442" y="2367845"/>
            <a:ext cx="341947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La història dels tres porquets</a:t>
            </a:r>
            <a:endParaRPr lang="ca-E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276872"/>
            <a:ext cx="3419475" cy="3672408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6140000">
            <a:off x="4957156" y="2314936"/>
            <a:ext cx="3420687" cy="309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96733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b="1" dirty="0" err="1"/>
              <a:t>Ensenyament</a:t>
            </a:r>
            <a:r>
              <a:rPr lang="es-ES" sz="3200" b="1" dirty="0"/>
              <a:t> del </a:t>
            </a:r>
            <a:r>
              <a:rPr lang="es-ES" sz="3200" b="1" dirty="0" err="1"/>
              <a:t>català</a:t>
            </a:r>
            <a:r>
              <a:rPr lang="es-ES" sz="3200" b="1" dirty="0"/>
              <a:t> i /o en </a:t>
            </a:r>
            <a:r>
              <a:rPr lang="es-ES" sz="3200" b="1" dirty="0" err="1"/>
              <a:t>català</a:t>
            </a:r>
            <a:endParaRPr lang="fr-FR" sz="3200" dirty="0"/>
          </a:p>
          <a:p>
            <a:r>
              <a:rPr lang="es-ES" sz="3200" dirty="0" err="1"/>
              <a:t>Els</a:t>
            </a:r>
            <a:r>
              <a:rPr lang="es-ES" sz="3200" dirty="0"/>
              <a:t> </a:t>
            </a:r>
            <a:r>
              <a:rPr lang="es-ES" sz="3200" dirty="0" err="1"/>
              <a:t>diferents</a:t>
            </a:r>
            <a:r>
              <a:rPr lang="es-ES" sz="3200" dirty="0"/>
              <a:t> </a:t>
            </a:r>
            <a:r>
              <a:rPr lang="es-ES" sz="3200" dirty="0" err="1"/>
              <a:t>materials</a:t>
            </a:r>
            <a:r>
              <a:rPr lang="es-ES" sz="3200" dirty="0"/>
              <a:t> al </a:t>
            </a:r>
            <a:r>
              <a:rPr lang="es-ES" sz="3200" dirty="0" err="1"/>
              <a:t>vostre</a:t>
            </a:r>
            <a:r>
              <a:rPr lang="es-ES" sz="3200" dirty="0"/>
              <a:t> </a:t>
            </a:r>
            <a:r>
              <a:rPr lang="es-ES" sz="3200" dirty="0" err="1"/>
              <a:t>abast</a:t>
            </a:r>
            <a:r>
              <a:rPr lang="es-ES" sz="3200" dirty="0"/>
              <a:t> per </a:t>
            </a:r>
            <a:r>
              <a:rPr lang="es-ES" sz="3200" dirty="0" err="1"/>
              <a:t>treballar</a:t>
            </a:r>
            <a:r>
              <a:rPr lang="es-ES" sz="3200" dirty="0"/>
              <a:t> la literatura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61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4979" y="908720"/>
            <a:ext cx="6254044" cy="2692785"/>
          </a:xfrm>
        </p:spPr>
        <p:txBody>
          <a:bodyPr>
            <a:noAutofit/>
          </a:bodyPr>
          <a:lstStyle/>
          <a:p>
            <a:r>
              <a:rPr lang="ca-ES" sz="2800" dirty="0" smtClean="0"/>
              <a:t>Entendre </a:t>
            </a:r>
            <a:r>
              <a:rPr lang="ca-ES" sz="2800" dirty="0" smtClean="0"/>
              <a:t>a l’oral, expressar-se en continu, interactuar, entendre l’escrit, expressar-se a l’escrit </a:t>
            </a:r>
            <a:br>
              <a:rPr lang="ca-ES" sz="2800" dirty="0" smtClean="0"/>
            </a:br>
            <a:r>
              <a:rPr lang="ca-ES" sz="2800" dirty="0" smtClean="0"/>
              <a:t>Marc Europeu2007</a:t>
            </a:r>
            <a:endParaRPr lang="ca-ES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3016034"/>
          </a:xfrm>
        </p:spPr>
        <p:txBody>
          <a:bodyPr>
            <a:noAutofit/>
          </a:bodyPr>
          <a:lstStyle/>
          <a:p>
            <a:r>
              <a:rPr lang="ca-ES" sz="2400" b="1" dirty="0" smtClean="0"/>
              <a:t>Comunicar amb la llengua, expressar-se, tornar a formular, practicar divers usos del llenguatge, escoltar i entendre l’escrit, descobrir la funció de l’escrit, produir escrits i descobrir-ne el funcionament. Bo cicle 1 2015 </a:t>
            </a:r>
            <a:endParaRPr lang="ca-ES" sz="2400" b="1" dirty="0"/>
          </a:p>
        </p:txBody>
      </p:sp>
    </p:spTree>
    <p:extLst>
      <p:ext uri="{BB962C8B-B14F-4D97-AF65-F5344CB8AC3E}">
        <p14:creationId xmlns:p14="http://schemas.microsoft.com/office/powerpoint/2010/main" val="22753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B050"/>
                </a:solidFill>
              </a:rPr>
              <a:t/>
            </a:r>
            <a:br>
              <a:rPr lang="ca-ES" dirty="0" smtClean="0">
                <a:solidFill>
                  <a:srgbClr val="00B050"/>
                </a:solidFill>
              </a:rPr>
            </a:br>
            <a:r>
              <a:rPr lang="ca-ES" dirty="0">
                <a:solidFill>
                  <a:srgbClr val="00B050"/>
                </a:solidFill>
              </a:rPr>
              <a:t/>
            </a:r>
            <a:br>
              <a:rPr lang="ca-ES" dirty="0">
                <a:solidFill>
                  <a:srgbClr val="00B050"/>
                </a:solidFill>
              </a:rPr>
            </a:br>
            <a:r>
              <a:rPr lang="ca-ES" dirty="0" smtClean="0">
                <a:solidFill>
                  <a:srgbClr val="00B050"/>
                </a:solidFill>
              </a:rPr>
              <a:t>Per </a:t>
            </a:r>
            <a:r>
              <a:rPr lang="ca-ES" dirty="0" smtClean="0">
                <a:solidFill>
                  <a:srgbClr val="00B050"/>
                </a:solidFill>
              </a:rPr>
              <a:t>què fer?</a:t>
            </a:r>
            <a:br>
              <a:rPr lang="ca-ES" dirty="0" smtClean="0">
                <a:solidFill>
                  <a:srgbClr val="00B050"/>
                </a:solidFill>
              </a:rPr>
            </a:br>
            <a:r>
              <a:rPr lang="ca-ES" dirty="0" smtClean="0">
                <a:solidFill>
                  <a:srgbClr val="00B050"/>
                </a:solidFill>
              </a:rPr>
              <a:t/>
            </a:r>
            <a:br>
              <a:rPr lang="ca-ES" dirty="0" smtClean="0">
                <a:solidFill>
                  <a:srgbClr val="00B050"/>
                </a:solidFill>
              </a:rPr>
            </a:br>
            <a:r>
              <a:rPr lang="ca-ES" sz="3100" dirty="0" smtClean="0"/>
              <a:t>- Treballar la comprensió</a:t>
            </a:r>
            <a:br>
              <a:rPr lang="ca-ES" sz="3100" dirty="0" smtClean="0"/>
            </a:br>
            <a:r>
              <a:rPr lang="ca-ES" sz="3100" dirty="0" smtClean="0"/>
              <a:t>- Construir nocions (personatges, espais, ..)</a:t>
            </a:r>
            <a:br>
              <a:rPr lang="ca-ES" sz="3100" dirty="0" smtClean="0"/>
            </a:br>
            <a:r>
              <a:rPr lang="ca-ES" sz="3100" dirty="0" smtClean="0"/>
              <a:t>- Posar en relació llibres il·lustrats.</a:t>
            </a:r>
            <a:br>
              <a:rPr lang="ca-ES" sz="3100" dirty="0" smtClean="0"/>
            </a:br>
            <a:r>
              <a:rPr lang="ca-ES" sz="3100" dirty="0" smtClean="0"/>
              <a:t>- Mobilitzar coneixements anteriors per construir referents que ajudin a estructurar el relat.</a:t>
            </a:r>
            <a:br>
              <a:rPr lang="ca-ES" sz="3100" dirty="0" smtClean="0"/>
            </a:br>
            <a:r>
              <a:rPr lang="ca-ES" sz="3100" dirty="0" smtClean="0"/>
              <a:t>- Apropiar-se les estructures lingüístiques dels llibres per tornar a explicar la història.</a:t>
            </a:r>
            <a:br>
              <a:rPr lang="ca-ES" sz="3100" dirty="0" smtClean="0"/>
            </a:br>
            <a:r>
              <a:rPr lang="ca-ES" sz="3100" dirty="0" smtClean="0"/>
              <a:t>- Formular hipòtesis.</a:t>
            </a:r>
            <a:br>
              <a:rPr lang="ca-ES" sz="3100" dirty="0" smtClean="0"/>
            </a:br>
            <a:r>
              <a:rPr lang="ca-ES" sz="3100" dirty="0" smtClean="0"/>
              <a:t>- Utilitzar la llengua per dir, entendre el relat , acompanyar l’acció.</a:t>
            </a:r>
            <a:br>
              <a:rPr lang="ca-ES" sz="3100" dirty="0" smtClean="0"/>
            </a:br>
            <a:r>
              <a:rPr lang="ca-ES" sz="3100" dirty="0" smtClean="0"/>
              <a:t/>
            </a:r>
            <a:br>
              <a:rPr lang="ca-ES" sz="3100" dirty="0" smtClean="0"/>
            </a:b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508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2250981"/>
          </a:xfrm>
        </p:spPr>
        <p:txBody>
          <a:bodyPr>
            <a:normAutofit fontScale="90000"/>
          </a:bodyPr>
          <a:lstStyle/>
          <a:p>
            <a:pPr algn="l"/>
            <a:r>
              <a:rPr lang="ca-ES" sz="2200" dirty="0" smtClean="0"/>
              <a:t>*</a:t>
            </a:r>
            <a:r>
              <a:rPr lang="ca-ES" sz="2200" dirty="0" smtClean="0"/>
              <a:t>constel·lació </a:t>
            </a:r>
            <a:r>
              <a:rPr lang="ca-ES" sz="2200" dirty="0" smtClean="0"/>
              <a:t>a l’entorn d’una temàtica comuna</a:t>
            </a:r>
            <a:br>
              <a:rPr lang="ca-ES" sz="2200" dirty="0" smtClean="0"/>
            </a:br>
            <a:r>
              <a:rPr lang="ca-ES" sz="2200" dirty="0"/>
              <a:t/>
            </a:r>
            <a:br>
              <a:rPr lang="ca-ES" sz="2200" dirty="0"/>
            </a:br>
            <a:r>
              <a:rPr lang="ca-ES" sz="2200" dirty="0" smtClean="0"/>
              <a:t>*</a:t>
            </a:r>
            <a:r>
              <a:rPr lang="ca-ES" sz="2200" dirty="0" smtClean="0"/>
              <a:t>constel·lació en hipertextualitat o intertextualitat</a:t>
            </a:r>
            <a:br>
              <a:rPr lang="ca-ES" sz="2200" dirty="0" smtClean="0"/>
            </a:br>
            <a:r>
              <a:rPr lang="ca-ES" sz="2200" dirty="0" smtClean="0"/>
              <a:t/>
            </a:r>
            <a:br>
              <a:rPr lang="ca-ES" sz="2200" dirty="0" smtClean="0"/>
            </a:br>
            <a:r>
              <a:rPr lang="ca-ES" sz="2200" dirty="0" smtClean="0"/>
              <a:t>*constel·lació bilingüe</a:t>
            </a:r>
            <a:r>
              <a:rPr lang="ca-ES" sz="2200" dirty="0" smtClean="0"/>
              <a:t/>
            </a:r>
            <a:br>
              <a:rPr lang="ca-ES" sz="2200" dirty="0" smtClean="0"/>
            </a:br>
            <a:r>
              <a:rPr lang="ca-ES" sz="2200" dirty="0"/>
              <a:t/>
            </a:r>
            <a:br>
              <a:rPr lang="ca-ES" sz="2200" dirty="0"/>
            </a:br>
            <a:r>
              <a:rPr lang="ca-ES" sz="2200" dirty="0" smtClean="0"/>
              <a:t>*treballar ambdós àlbums idèntics</a:t>
            </a:r>
            <a:br>
              <a:rPr lang="ca-ES" sz="2200" dirty="0" smtClean="0"/>
            </a:br>
            <a:r>
              <a:rPr lang="ca-ES" sz="2200" dirty="0"/>
              <a:t/>
            </a:r>
            <a:br>
              <a:rPr lang="ca-ES" sz="2200" dirty="0"/>
            </a:br>
            <a:r>
              <a:rPr lang="ca-ES" sz="1400" dirty="0" smtClean="0"/>
              <a:t/>
            </a:r>
            <a:br>
              <a:rPr lang="ca-ES" sz="1400" dirty="0" smtClean="0"/>
            </a:br>
            <a:r>
              <a:rPr lang="ca-ES" sz="1400" dirty="0" smtClean="0"/>
              <a:t/>
            </a:r>
            <a:br>
              <a:rPr lang="ca-ES" sz="1400" dirty="0" smtClean="0"/>
            </a:br>
            <a:endParaRPr lang="ca-ES" sz="1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7800" y="764704"/>
            <a:ext cx="6248400" cy="2305838"/>
          </a:xfrm>
        </p:spPr>
        <p:txBody>
          <a:bodyPr>
            <a:normAutofit fontScale="40000" lnSpcReduction="20000"/>
          </a:bodyPr>
          <a:lstStyle/>
          <a:p>
            <a:r>
              <a:rPr lang="ca-ES" sz="4000" dirty="0" smtClean="0"/>
              <a:t>tot </a:t>
            </a:r>
            <a:r>
              <a:rPr lang="ca-ES" sz="4000" dirty="0"/>
              <a:t>seguint les recomanacions oficials (marc europeu i BO), els texts o les obres estudiades poden ser en català o en francès, parlarem doncs d’una didàctica integrada o multi-integrada</a:t>
            </a:r>
            <a:r>
              <a:rPr lang="ca-ES" sz="4000" dirty="0" smtClean="0"/>
              <a:t>, que consisteix a una construcció integrada de sabers lingüístics i disciplinaris </a:t>
            </a:r>
            <a:r>
              <a:rPr lang="ca-ES" sz="4000" dirty="0"/>
              <a:t>que proposem de materialitzar a </a:t>
            </a:r>
            <a:r>
              <a:rPr lang="ca-ES" sz="4000" dirty="0" smtClean="0"/>
              <a:t>través de </a:t>
            </a:r>
            <a:r>
              <a:rPr lang="ca-ES" sz="4000" dirty="0"/>
              <a:t>tres enfocaments diferents </a:t>
            </a:r>
            <a:r>
              <a:rPr lang="ca-ES" sz="4000" dirty="0" smtClean="0"/>
              <a:t>:</a:t>
            </a:r>
          </a:p>
          <a:p>
            <a:endParaRPr lang="ca-ES" sz="2600" dirty="0"/>
          </a:p>
          <a:p>
            <a:r>
              <a:rPr lang="fr-FR" sz="2600" dirty="0"/>
              <a:t>Gajo, L, </a:t>
            </a:r>
            <a:r>
              <a:rPr lang="ca-ES" sz="2600" dirty="0" err="1"/>
              <a:t>Enseignement</a:t>
            </a:r>
            <a:r>
              <a:rPr lang="ca-ES" sz="2600" dirty="0"/>
              <a:t> </a:t>
            </a:r>
            <a:r>
              <a:rPr lang="ca-ES" sz="2600" dirty="0" err="1"/>
              <a:t>d’une</a:t>
            </a:r>
            <a:r>
              <a:rPr lang="ca-ES" sz="2600" dirty="0"/>
              <a:t> DNL en </a:t>
            </a:r>
            <a:r>
              <a:rPr lang="ca-ES" sz="2600" dirty="0" err="1"/>
              <a:t>langue</a:t>
            </a:r>
            <a:r>
              <a:rPr lang="ca-ES" sz="2600" dirty="0"/>
              <a:t> </a:t>
            </a:r>
            <a:r>
              <a:rPr lang="ca-ES" sz="2600" dirty="0" err="1"/>
              <a:t>étrangère:de</a:t>
            </a:r>
            <a:r>
              <a:rPr lang="ca-ES" sz="2600" dirty="0"/>
              <a:t> la </a:t>
            </a:r>
            <a:r>
              <a:rPr lang="ca-ES" sz="2600" dirty="0" err="1"/>
              <a:t>clarification</a:t>
            </a:r>
            <a:r>
              <a:rPr lang="ca-ES" sz="2600" dirty="0"/>
              <a:t> à la </a:t>
            </a:r>
            <a:r>
              <a:rPr lang="ca-ES" sz="2600" dirty="0" err="1"/>
              <a:t>conceptualisation</a:t>
            </a:r>
            <a:r>
              <a:rPr lang="ca-ES" sz="2600" dirty="0"/>
              <a:t>, Actes des </a:t>
            </a:r>
            <a:r>
              <a:rPr lang="ca-ES" sz="2600" dirty="0" err="1"/>
              <a:t>Journées</a:t>
            </a:r>
            <a:r>
              <a:rPr lang="ca-ES" sz="2600" dirty="0"/>
              <a:t> de </a:t>
            </a:r>
            <a:r>
              <a:rPr lang="ca-ES" sz="2600" dirty="0" err="1"/>
              <a:t>mutualisation</a:t>
            </a:r>
            <a:r>
              <a:rPr lang="ca-ES" sz="2600" dirty="0"/>
              <a:t> de l’IUFM de </a:t>
            </a:r>
            <a:r>
              <a:rPr lang="ca-ES" sz="2600" dirty="0" err="1"/>
              <a:t>Montpellier</a:t>
            </a:r>
            <a:r>
              <a:rPr lang="ca-ES" sz="2600" dirty="0"/>
              <a:t>, 29-30 mai 2007.</a:t>
            </a:r>
          </a:p>
          <a:p>
            <a:r>
              <a:rPr lang="ca-ES" sz="2600" dirty="0"/>
              <a:t> </a:t>
            </a:r>
            <a:endParaRPr lang="ca-ES" sz="2600" dirty="0" smtClean="0"/>
          </a:p>
          <a:p>
            <a:endParaRPr lang="ca-ES" sz="2600" dirty="0"/>
          </a:p>
          <a:p>
            <a:endParaRPr lang="ca-ES" sz="2600" dirty="0"/>
          </a:p>
          <a:p>
            <a:endParaRPr lang="ca-ES" sz="1400" dirty="0" smtClean="0"/>
          </a:p>
          <a:p>
            <a:endParaRPr lang="ca-ES" sz="1400" dirty="0"/>
          </a:p>
          <a:p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33320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516063" y="50800"/>
            <a:ext cx="5504209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Els pares, les mares, La família</a:t>
            </a:r>
            <a:endParaRPr lang="en-US" altLang="fr-FR" sz="800">
              <a:latin typeface="Times New Roman" pitchFamily="18" charset="0"/>
            </a:endParaRPr>
          </a:p>
          <a:p>
            <a:r>
              <a:rPr lang="en-US" altLang="fr-FR" b="1">
                <a:latin typeface="Times New Roman" pitchFamily="18" charset="0"/>
              </a:rPr>
              <a:t>Les papas, les mamans, la famille</a:t>
            </a:r>
          </a:p>
        </p:txBody>
      </p:sp>
      <p:pic>
        <p:nvPicPr>
          <p:cNvPr id="7171" name="Picture 2" descr="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92150"/>
            <a:ext cx="6111875" cy="554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516063" y="6370638"/>
            <a:ext cx="1841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90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altLang="fr-FR" sz="900">
                <a:latin typeface="Times New Roman" pitchFamily="18" charset="0"/>
                <a:cs typeface="Times New Roman" pitchFamily="18" charset="0"/>
              </a:rPr>
            </a:br>
            <a:endParaRPr lang="fr-FR" altLang="fr-FR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1547813" y="-60325"/>
            <a:ext cx="5324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lligam</a:t>
            </a:r>
            <a:r>
              <a:rPr lang="fr-FR" altLang="fr-F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hipertext</a:t>
            </a:r>
            <a:r>
              <a:rPr lang="fr-FR" altLang="fr-F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fr-FR" altLang="fr-FR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torn</a:t>
            </a:r>
            <a:r>
              <a:rPr lang="fr-FR" altLang="fr-F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d'en </a:t>
            </a:r>
            <a:r>
              <a:rPr lang="fr-FR" altLang="fr-FR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Patufet</a:t>
            </a:r>
            <a:r>
              <a:rPr lang="fr-FR" altLang="fr-F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fr-FR" altLang="fr-FR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fr-FR" altLang="fr-F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Polzet</a:t>
            </a:r>
            <a:endParaRPr lang="fr-FR" altLang="fr-FR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altLang="fr-F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 hypertexte autour de </a:t>
            </a:r>
            <a:r>
              <a:rPr lang="fr-FR" altLang="fr-FR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Patufet</a:t>
            </a:r>
            <a:r>
              <a:rPr lang="fr-FR" altLang="fr-F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du Petit Poucet, du petit garçon dégourdi</a:t>
            </a:r>
            <a:endParaRPr lang="fr-FR" altLang="fr-FR" sz="2400" dirty="0">
              <a:latin typeface="Times New Roman" pitchFamily="18" charset="0"/>
            </a:endParaRPr>
          </a:p>
        </p:txBody>
      </p:sp>
      <p:pic>
        <p:nvPicPr>
          <p:cNvPr id="8195" name="Picture 2" descr="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981075"/>
            <a:ext cx="6768752" cy="532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6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512888" y="-41275"/>
            <a:ext cx="3071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Els monstres/Les monstres</a:t>
            </a:r>
            <a:endParaRPr lang="fr-FR" altLang="fr-FR" sz="2400">
              <a:latin typeface="Times New Roman" pitchFamily="18" charset="0"/>
            </a:endParaRPr>
          </a:p>
        </p:txBody>
      </p:sp>
      <p:pic>
        <p:nvPicPr>
          <p:cNvPr id="9219" name="Picture 4" descr="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9"/>
            <a:ext cx="676875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1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512888" y="261938"/>
            <a:ext cx="3057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altLang="fr-FR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</a:t>
            </a:r>
            <a:r>
              <a:rPr lang="fr-FR" altLang="fr-F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Anthony </a:t>
            </a:r>
            <a:r>
              <a:rPr lang="fr-FR" altLang="fr-FR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Browne</a:t>
            </a:r>
            <a:endParaRPr lang="fr-FR" altLang="fr-FR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altLang="fr-F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 auteur: Anthony </a:t>
            </a:r>
            <a:r>
              <a:rPr lang="fr-FR" altLang="fr-FR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Browne</a:t>
            </a:r>
            <a:endParaRPr lang="fr-FR" altLang="fr-FR" dirty="0">
              <a:latin typeface="Times New Roman" pitchFamily="18" charset="0"/>
            </a:endParaRPr>
          </a:p>
        </p:txBody>
      </p:sp>
      <p:pic>
        <p:nvPicPr>
          <p:cNvPr id="10243" name="Picture 2" descr="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91276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997839"/>
            <a:ext cx="5454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u="sng" dirty="0" err="1">
                <a:solidFill>
                  <a:srgbClr val="00B0F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Contes</a:t>
            </a:r>
            <a:r>
              <a:rPr lang="es-ES" u="sng" dirty="0">
                <a:solidFill>
                  <a:srgbClr val="00B0F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u="sng" dirty="0" err="1">
                <a:solidFill>
                  <a:srgbClr val="00B0F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encadenats</a:t>
            </a:r>
            <a:r>
              <a:rPr lang="es-ES" dirty="0">
                <a:latin typeface="Arial" pitchFamily="34" charset="0"/>
                <a:ea typeface="SimSun" pitchFamily="2" charset="-122"/>
                <a:cs typeface="Arial" pitchFamily="34" charset="0"/>
              </a:rPr>
              <a:t>:</a:t>
            </a:r>
            <a:endParaRPr lang="fr-FR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latin typeface="Arial" pitchFamily="34" charset="0"/>
                <a:ea typeface="SimSun" pitchFamily="2" charset="-122"/>
                <a:cs typeface="Arial" pitchFamily="34" charset="0"/>
              </a:rPr>
              <a:t>La </a:t>
            </a:r>
            <a:r>
              <a:rPr lang="es-ES" dirty="0" err="1">
                <a:latin typeface="Arial" pitchFamily="34" charset="0"/>
                <a:ea typeface="SimSun" pitchFamily="2" charset="-122"/>
                <a:cs typeface="Arial" pitchFamily="34" charset="0"/>
              </a:rPr>
              <a:t>formigueta</a:t>
            </a:r>
            <a:r>
              <a:rPr lang="es-ES" dirty="0">
                <a:latin typeface="Arial" pitchFamily="34" charset="0"/>
                <a:ea typeface="SimSun" pitchFamily="2" charset="-122"/>
                <a:cs typeface="Arial" pitchFamily="34" charset="0"/>
              </a:rPr>
              <a:t> que </a:t>
            </a:r>
            <a:r>
              <a:rPr lang="es-ES" dirty="0" err="1">
                <a:latin typeface="Arial" pitchFamily="34" charset="0"/>
                <a:ea typeface="SimSun" pitchFamily="2" charset="-122"/>
                <a:cs typeface="Arial" pitchFamily="34" charset="0"/>
              </a:rPr>
              <a:t>anava</a:t>
            </a:r>
            <a:r>
              <a:rPr lang="es-ES" dirty="0">
                <a:latin typeface="Arial" pitchFamily="34" charset="0"/>
                <a:ea typeface="SimSun" pitchFamily="2" charset="-122"/>
                <a:cs typeface="Arial" pitchFamily="34" charset="0"/>
              </a:rPr>
              <a:t> a </a:t>
            </a:r>
            <a:r>
              <a:rPr lang="es-ES" dirty="0" err="1">
                <a:latin typeface="Arial" pitchFamily="34" charset="0"/>
                <a:ea typeface="SimSun" pitchFamily="2" charset="-122"/>
                <a:cs typeface="Arial" pitchFamily="34" charset="0"/>
              </a:rPr>
              <a:t>Jerusalem</a:t>
            </a:r>
            <a:r>
              <a:rPr lang="es-ES" dirty="0">
                <a:latin typeface="Arial" pitchFamily="34" charset="0"/>
                <a:ea typeface="SimSun" pitchFamily="2" charset="-122"/>
                <a:cs typeface="Arial" pitchFamily="34" charset="0"/>
              </a:rPr>
              <a:t>, la galera, F </a:t>
            </a:r>
            <a:r>
              <a:rPr lang="es-ES" dirty="0" err="1">
                <a:latin typeface="Arial" pitchFamily="34" charset="0"/>
                <a:ea typeface="SimSun" pitchFamily="2" charset="-122"/>
                <a:cs typeface="Arial" pitchFamily="34" charset="0"/>
              </a:rPr>
              <a:t>Garberí</a:t>
            </a:r>
            <a:endParaRPr lang="fr-FR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Arial" pitchFamily="34" charset="0"/>
                <a:ea typeface="SimSun" pitchFamily="2" charset="-122"/>
                <a:cs typeface="Arial" pitchFamily="34" charset="0"/>
              </a:rPr>
              <a:t>El </a:t>
            </a:r>
            <a:r>
              <a:rPr lang="fr-FR" dirty="0" err="1">
                <a:latin typeface="Arial" pitchFamily="34" charset="0"/>
                <a:ea typeface="SimSun" pitchFamily="2" charset="-122"/>
                <a:cs typeface="Arial" pitchFamily="34" charset="0"/>
              </a:rPr>
              <a:t>cargol</a:t>
            </a:r>
            <a:endParaRPr lang="fr-FR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Arial" pitchFamily="34" charset="0"/>
                <a:ea typeface="SimSun" pitchFamily="2" charset="-122"/>
                <a:cs typeface="Arial" pitchFamily="34" charset="0"/>
              </a:rPr>
              <a:t>Le machin</a:t>
            </a:r>
            <a:endParaRPr lang="fr-FR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latin typeface="Arial" pitchFamily="34" charset="0"/>
                <a:ea typeface="SimSun" pitchFamily="2" charset="-122"/>
                <a:cs typeface="Arial" pitchFamily="34" charset="0"/>
              </a:rPr>
              <a:t>Vas-t’en</a:t>
            </a:r>
            <a:r>
              <a:rPr lang="fr-FR" dirty="0">
                <a:latin typeface="Arial" pitchFamily="34" charset="0"/>
                <a:ea typeface="SimSun" pitchFamily="2" charset="-122"/>
                <a:cs typeface="Arial" pitchFamily="34" charset="0"/>
              </a:rPr>
              <a:t> grand monstre vert</a:t>
            </a:r>
            <a:endParaRPr lang="fr-FR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latin typeface="Arial" pitchFamily="34" charset="0"/>
                <a:ea typeface="SimSun" pitchFamily="2" charset="-122"/>
                <a:cs typeface="Arial" pitchFamily="34" charset="0"/>
              </a:rPr>
              <a:t>La </a:t>
            </a:r>
            <a:r>
              <a:rPr lang="es-ES" dirty="0" err="1">
                <a:latin typeface="Arial" pitchFamily="34" charset="0"/>
                <a:ea typeface="SimSun" pitchFamily="2" charset="-122"/>
                <a:cs typeface="Arial" pitchFamily="34" charset="0"/>
              </a:rPr>
              <a:t>rateta</a:t>
            </a:r>
            <a:r>
              <a:rPr lang="es-ES" dirty="0">
                <a:latin typeface="Arial" pitchFamily="34" charset="0"/>
                <a:ea typeface="SimSun" pitchFamily="2" charset="-122"/>
                <a:cs typeface="Arial" pitchFamily="34" charset="0"/>
              </a:rPr>
              <a:t> que </a:t>
            </a:r>
            <a:r>
              <a:rPr lang="es-ES" dirty="0" err="1">
                <a:latin typeface="Arial" pitchFamily="34" charset="0"/>
                <a:ea typeface="SimSun" pitchFamily="2" charset="-122"/>
                <a:cs typeface="Arial" pitchFamily="34" charset="0"/>
              </a:rPr>
              <a:t>escombrava</a:t>
            </a:r>
            <a:r>
              <a:rPr lang="es-ES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ea typeface="SimSun" pitchFamily="2" charset="-122"/>
                <a:cs typeface="Arial" pitchFamily="34" charset="0"/>
              </a:rPr>
              <a:t>l’escaleta</a:t>
            </a:r>
            <a:r>
              <a:rPr lang="es-ES" dirty="0">
                <a:latin typeface="Arial" pitchFamily="34" charset="0"/>
                <a:ea typeface="SimSun" pitchFamily="2" charset="-122"/>
                <a:cs typeface="Arial" pitchFamily="34" charset="0"/>
              </a:rPr>
              <a:t> (</a:t>
            </a:r>
            <a:r>
              <a:rPr lang="es-ES" dirty="0" err="1">
                <a:latin typeface="Arial" pitchFamily="34" charset="0"/>
                <a:ea typeface="SimSun" pitchFamily="2" charset="-122"/>
                <a:cs typeface="Arial" pitchFamily="34" charset="0"/>
              </a:rPr>
              <a:t>dues</a:t>
            </a:r>
            <a:r>
              <a:rPr lang="es-ES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ea typeface="SimSun" pitchFamily="2" charset="-122"/>
                <a:cs typeface="Arial" pitchFamily="34" charset="0"/>
              </a:rPr>
              <a:t>versions</a:t>
            </a:r>
            <a:r>
              <a:rPr lang="es-ES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ea typeface="SimSun" pitchFamily="2" charset="-122"/>
                <a:cs typeface="Arial" pitchFamily="34" charset="0"/>
              </a:rPr>
              <a:t>pel</a:t>
            </a:r>
            <a:r>
              <a:rPr lang="es-ES" dirty="0">
                <a:latin typeface="Arial" pitchFamily="34" charset="0"/>
                <a:ea typeface="SimSun" pitchFamily="2" charset="-122"/>
                <a:cs typeface="Arial" pitchFamily="34" charset="0"/>
              </a:rPr>
              <a:t> final)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latin typeface="Arial" pitchFamily="34" charset="0"/>
                <a:ea typeface="SimSun" pitchFamily="2" charset="-122"/>
                <a:cs typeface="Arial" pitchFamily="34" charset="0"/>
              </a:rPr>
              <a:t>Le </a:t>
            </a:r>
            <a:r>
              <a:rPr lang="es-ES" dirty="0" err="1">
                <a:latin typeface="Arial" pitchFamily="34" charset="0"/>
                <a:ea typeface="SimSun" pitchFamily="2" charset="-122"/>
                <a:cs typeface="Arial" pitchFamily="34" charset="0"/>
              </a:rPr>
              <a:t>petit</a:t>
            </a:r>
            <a:r>
              <a:rPr lang="es-ES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ea typeface="SimSun" pitchFamily="2" charset="-122"/>
                <a:cs typeface="Arial" pitchFamily="34" charset="0"/>
              </a:rPr>
              <a:t>bonhomme</a:t>
            </a:r>
            <a:r>
              <a:rPr lang="es-ES" dirty="0">
                <a:latin typeface="Arial" pitchFamily="34" charset="0"/>
                <a:ea typeface="SimSun" pitchFamily="2" charset="-122"/>
                <a:cs typeface="Arial" pitchFamily="34" charset="0"/>
              </a:rPr>
              <a:t> des </a:t>
            </a:r>
            <a:r>
              <a:rPr lang="es-ES" dirty="0" err="1">
                <a:latin typeface="Arial" pitchFamily="34" charset="0"/>
                <a:ea typeface="SimSun" pitchFamily="2" charset="-122"/>
                <a:cs typeface="Arial" pitchFamily="34" charset="0"/>
              </a:rPr>
              <a:t>bois</a:t>
            </a:r>
            <a:r>
              <a:rPr lang="es-ES" dirty="0">
                <a:latin typeface="Arial" pitchFamily="34" charset="0"/>
                <a:ea typeface="SimSun" pitchFamily="2" charset="-122"/>
                <a:cs typeface="Arial" pitchFamily="34" charset="0"/>
              </a:rPr>
              <a:t> (obra teatral en </a:t>
            </a:r>
            <a:r>
              <a:rPr lang="es-ES" dirty="0" err="1">
                <a:latin typeface="Arial" pitchFamily="34" charset="0"/>
                <a:ea typeface="SimSun" pitchFamily="2" charset="-122"/>
                <a:cs typeface="Arial" pitchFamily="34" charset="0"/>
              </a:rPr>
              <a:t>català</a:t>
            </a:r>
            <a:r>
              <a:rPr lang="es-ES" dirty="0">
                <a:latin typeface="Arial" pitchFamily="34" charset="0"/>
                <a:ea typeface="SimSun" pitchFamily="2" charset="-122"/>
                <a:cs typeface="Arial" pitchFamily="34" charset="0"/>
              </a:rPr>
              <a:t> per la </a:t>
            </a:r>
            <a:r>
              <a:rPr lang="es-ES" dirty="0" err="1">
                <a:latin typeface="Arial" pitchFamily="34" charset="0"/>
                <a:ea typeface="SimSun" pitchFamily="2" charset="-122"/>
                <a:cs typeface="Arial" pitchFamily="34" charset="0"/>
              </a:rPr>
              <a:t>companyia</a:t>
            </a:r>
            <a:r>
              <a:rPr lang="es-ES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ea typeface="SimSun" pitchFamily="2" charset="-122"/>
                <a:cs typeface="Arial" pitchFamily="34" charset="0"/>
              </a:rPr>
              <a:t>Actes</a:t>
            </a:r>
            <a:r>
              <a:rPr lang="es-ES" dirty="0">
                <a:latin typeface="Arial" pitchFamily="34" charset="0"/>
                <a:ea typeface="SimSun" pitchFamily="2" charset="-122"/>
                <a:cs typeface="Arial" pitchFamily="34" charset="0"/>
              </a:rPr>
              <a:t>)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43</TotalTime>
  <Words>457</Words>
  <Application>Microsoft Office PowerPoint</Application>
  <PresentationFormat>Affichage à l'écran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Punaise</vt:lpstr>
      <vt:lpstr>La literatura en classe bilingue maternal </vt:lpstr>
      <vt:lpstr>Entendre a l’oral, expressar-se en continu, interactuar, entendre l’escrit, expressar-se a l’escrit  Marc Europeu2007</vt:lpstr>
      <vt:lpstr>  Per què fer?  - Treballar la comprensió - Construir nocions (personatges, espais, ..) - Posar en relació llibres il·lustrats. - Mobilitzar coneixements anteriors per construir referents que ajudin a estructurar el relat. - Apropiar-se les estructures lingüístiques dels llibres per tornar a explicar la història. - Formular hipòtesis. - Utilitzar la llengua per dir, entendre el relat , acompanyar l’acció.   </vt:lpstr>
      <vt:lpstr>*constel·lació a l’entorn d’una temàtica comuna  *constel·lació en hipertextualitat o intertextualitat  *constel·lació bilingüe  *treballar ambdós àlbums idèntics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Per menar activitats transllengüístiques facilitar estudis de contrastivitat, semblances, transferiments d’una llengua a l’altra Meso- alternança</vt:lpstr>
      <vt:lpstr>lligams hipertext al torn de la caputxeta vermella</vt:lpstr>
      <vt:lpstr>L’histoire des Trois petits cochons</vt:lpstr>
      <vt:lpstr>La història dels tres porquets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literatura en classe bilingue maternal </dc:title>
  <dc:creator>Caillis-Bonet Florence</dc:creator>
  <cp:lastModifiedBy>Caillis-Bonet Florence</cp:lastModifiedBy>
  <cp:revision>26</cp:revision>
  <dcterms:created xsi:type="dcterms:W3CDTF">2017-01-21T19:57:42Z</dcterms:created>
  <dcterms:modified xsi:type="dcterms:W3CDTF">2017-01-21T20:46:33Z</dcterms:modified>
</cp:coreProperties>
</file>