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1" r:id="rId4"/>
    <p:sldId id="258" r:id="rId5"/>
    <p:sldId id="264" r:id="rId6"/>
    <p:sldId id="262" r:id="rId7"/>
    <p:sldId id="271" r:id="rId8"/>
    <p:sldId id="270" r:id="rId9"/>
    <p:sldId id="260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CCA5C2-A55B-4B39-B802-6DE79B705BC6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D138ADA-5029-4E6A-BBC8-531B7D4355F2}">
      <dgm:prSet phldrT="[Texte]"/>
      <dgm:spPr/>
      <dgm:t>
        <a:bodyPr/>
        <a:lstStyle/>
        <a:p>
          <a:r>
            <a:rPr lang="fr-FR" dirty="0" err="1" smtClean="0"/>
            <a:t>contextualitzada</a:t>
          </a:r>
          <a:endParaRPr lang="fr-FR" dirty="0"/>
        </a:p>
      </dgm:t>
    </dgm:pt>
    <dgm:pt modelId="{64082EF2-AAAD-450D-B986-C841A044D0A4}" type="parTrans" cxnId="{0AE64326-A444-43C6-8D39-33A7C552AAD3}">
      <dgm:prSet/>
      <dgm:spPr/>
      <dgm:t>
        <a:bodyPr/>
        <a:lstStyle/>
        <a:p>
          <a:endParaRPr lang="fr-FR"/>
        </a:p>
      </dgm:t>
    </dgm:pt>
    <dgm:pt modelId="{054963CB-59FE-4A59-BAFA-790067C1A4D6}" type="sibTrans" cxnId="{0AE64326-A444-43C6-8D39-33A7C552AAD3}">
      <dgm:prSet/>
      <dgm:spPr/>
      <dgm:t>
        <a:bodyPr/>
        <a:lstStyle/>
        <a:p>
          <a:endParaRPr lang="fr-FR"/>
        </a:p>
      </dgm:t>
    </dgm:pt>
    <dgm:pt modelId="{46F74A6F-D8C4-40F5-A9BE-5A5358370EC2}">
      <dgm:prSet phldrT="[Texte]"/>
      <dgm:spPr/>
      <dgm:t>
        <a:bodyPr/>
        <a:lstStyle/>
        <a:p>
          <a:r>
            <a:rPr lang="fr-FR" dirty="0" err="1" smtClean="0"/>
            <a:t>descontextualitzada</a:t>
          </a:r>
          <a:endParaRPr lang="fr-FR" dirty="0"/>
        </a:p>
      </dgm:t>
    </dgm:pt>
    <dgm:pt modelId="{29949DE4-AD4C-4629-B793-BD72396DB3AD}" type="parTrans" cxnId="{ADEA665D-F282-4CB8-AFA3-C7621F40C52B}">
      <dgm:prSet/>
      <dgm:spPr/>
      <dgm:t>
        <a:bodyPr/>
        <a:lstStyle/>
        <a:p>
          <a:endParaRPr lang="fr-FR"/>
        </a:p>
      </dgm:t>
    </dgm:pt>
    <dgm:pt modelId="{D3A47B01-019F-44C9-ACEB-BFA668B63DCF}" type="sibTrans" cxnId="{ADEA665D-F282-4CB8-AFA3-C7621F40C52B}">
      <dgm:prSet/>
      <dgm:spPr/>
      <dgm:t>
        <a:bodyPr/>
        <a:lstStyle/>
        <a:p>
          <a:endParaRPr lang="fr-FR"/>
        </a:p>
      </dgm:t>
    </dgm:pt>
    <dgm:pt modelId="{3B06F8B6-C14A-45AB-B00D-4BDE7842D125}" type="pres">
      <dgm:prSet presAssocID="{4CCCA5C2-A55B-4B39-B802-6DE79B705B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C52D70C-E73C-411E-8DD4-12196A5F3AFD}" type="pres">
      <dgm:prSet presAssocID="{FD138ADA-5029-4E6A-BBC8-531B7D4355F2}" presName="arrow" presStyleLbl="node1" presStyleIdx="0" presStyleCnt="2" custScaleX="77084" custScaleY="515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7673E6-DA8F-44E1-A271-E6C4F9928AB0}" type="pres">
      <dgm:prSet presAssocID="{46F74A6F-D8C4-40F5-A9BE-5A5358370EC2}" presName="arrow" presStyleLbl="node1" presStyleIdx="1" presStyleCnt="2" custScaleX="80760" custScaleY="507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DEA665D-F282-4CB8-AFA3-C7621F40C52B}" srcId="{4CCCA5C2-A55B-4B39-B802-6DE79B705BC6}" destId="{46F74A6F-D8C4-40F5-A9BE-5A5358370EC2}" srcOrd="1" destOrd="0" parTransId="{29949DE4-AD4C-4629-B793-BD72396DB3AD}" sibTransId="{D3A47B01-019F-44C9-ACEB-BFA668B63DCF}"/>
    <dgm:cxn modelId="{1E2568B1-2428-45CA-A793-125DFC2F002B}" type="presOf" srcId="{4CCCA5C2-A55B-4B39-B802-6DE79B705BC6}" destId="{3B06F8B6-C14A-45AB-B00D-4BDE7842D125}" srcOrd="0" destOrd="0" presId="urn:microsoft.com/office/officeart/2005/8/layout/arrow1"/>
    <dgm:cxn modelId="{137EC24E-BACC-42B7-9B19-CF28062EE26B}" type="presOf" srcId="{46F74A6F-D8C4-40F5-A9BE-5A5358370EC2}" destId="{667673E6-DA8F-44E1-A271-E6C4F9928AB0}" srcOrd="0" destOrd="0" presId="urn:microsoft.com/office/officeart/2005/8/layout/arrow1"/>
    <dgm:cxn modelId="{7186E128-104F-4C01-8A2C-F387E309CCDB}" type="presOf" srcId="{FD138ADA-5029-4E6A-BBC8-531B7D4355F2}" destId="{BC52D70C-E73C-411E-8DD4-12196A5F3AFD}" srcOrd="0" destOrd="0" presId="urn:microsoft.com/office/officeart/2005/8/layout/arrow1"/>
    <dgm:cxn modelId="{0AE64326-A444-43C6-8D39-33A7C552AAD3}" srcId="{4CCCA5C2-A55B-4B39-B802-6DE79B705BC6}" destId="{FD138ADA-5029-4E6A-BBC8-531B7D4355F2}" srcOrd="0" destOrd="0" parTransId="{64082EF2-AAAD-450D-B986-C841A044D0A4}" sibTransId="{054963CB-59FE-4A59-BAFA-790067C1A4D6}"/>
    <dgm:cxn modelId="{6AACA459-777C-48CE-8251-A245E6B1279E}" type="presParOf" srcId="{3B06F8B6-C14A-45AB-B00D-4BDE7842D125}" destId="{BC52D70C-E73C-411E-8DD4-12196A5F3AFD}" srcOrd="0" destOrd="0" presId="urn:microsoft.com/office/officeart/2005/8/layout/arrow1"/>
    <dgm:cxn modelId="{C2BBD59E-B286-418A-98DD-1540002B1B8B}" type="presParOf" srcId="{3B06F8B6-C14A-45AB-B00D-4BDE7842D125}" destId="{667673E6-DA8F-44E1-A271-E6C4F9928AB0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2D70C-E73C-411E-8DD4-12196A5F3AFD}">
      <dsp:nvSpPr>
        <dsp:cNvPr id="0" name=""/>
        <dsp:cNvSpPr/>
      </dsp:nvSpPr>
      <dsp:spPr>
        <a:xfrm rot="16200000">
          <a:off x="413249" y="1253299"/>
          <a:ext cx="3020074" cy="2019364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err="1" smtClean="0"/>
            <a:t>contextualitzada</a:t>
          </a:r>
          <a:endParaRPr lang="fr-FR" sz="1100" kern="1200" dirty="0"/>
        </a:p>
      </dsp:txBody>
      <dsp:txXfrm rot="5400000">
        <a:off x="1266993" y="1507962"/>
        <a:ext cx="1665975" cy="1510037"/>
      </dsp:txXfrm>
    </dsp:sp>
    <dsp:sp modelId="{667673E6-DA8F-44E1-A271-E6C4F9928AB0}">
      <dsp:nvSpPr>
        <dsp:cNvPr id="0" name=""/>
        <dsp:cNvSpPr/>
      </dsp:nvSpPr>
      <dsp:spPr>
        <a:xfrm rot="5400000">
          <a:off x="4652254" y="1268030"/>
          <a:ext cx="3164096" cy="198990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err="1" smtClean="0"/>
            <a:t>descontextualitzada</a:t>
          </a:r>
          <a:endParaRPr lang="fr-FR" sz="1100" kern="1200" dirty="0"/>
        </a:p>
      </dsp:txBody>
      <dsp:txXfrm rot="-5400000">
        <a:off x="5239352" y="1471957"/>
        <a:ext cx="1641668" cy="1582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t>09/03/2017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09/03/2017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09/03/2017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09/03/2017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09/03/2017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09/03/2017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09/03/2017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09/03/2017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09/03/2017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09/03/2017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t>09/03/2017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t>09/03/2017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Animació</a:t>
            </a:r>
            <a:r>
              <a:rPr lang="fr-FR" dirty="0" smtClean="0"/>
              <a:t> </a:t>
            </a:r>
            <a:r>
              <a:rPr lang="fr-FR" dirty="0" err="1" smtClean="0"/>
              <a:t>Intervinents</a:t>
            </a:r>
            <a:r>
              <a:rPr lang="fr-FR" dirty="0" smtClean="0"/>
              <a:t> a la </a:t>
            </a:r>
            <a:r>
              <a:rPr lang="fr-FR" dirty="0" err="1" smtClean="0"/>
              <a:t>maternal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Dijous</a:t>
            </a:r>
            <a:r>
              <a:rPr lang="fr-FR" dirty="0" smtClean="0"/>
              <a:t> 10 de </a:t>
            </a:r>
            <a:r>
              <a:rPr lang="fr-FR" dirty="0" err="1" smtClean="0"/>
              <a:t>noovembre</a:t>
            </a:r>
            <a:r>
              <a:rPr lang="fr-FR" dirty="0" smtClean="0"/>
              <a:t>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29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3" y="188640"/>
            <a:ext cx="903649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2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74136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fr-FR" sz="2700" b="1" dirty="0" smtClean="0"/>
              <a:t/>
            </a:r>
            <a:br>
              <a:rPr lang="fr-FR" sz="2700" b="1" dirty="0" smtClean="0"/>
            </a:br>
            <a:r>
              <a:rPr lang="fr-FR" sz="2700" b="1" dirty="0" smtClean="0">
                <a:solidFill>
                  <a:srgbClr val="0070C0"/>
                </a:solidFill>
              </a:rPr>
              <a:t>La </a:t>
            </a:r>
            <a:r>
              <a:rPr lang="fr-FR" sz="2700" b="1" dirty="0" err="1" smtClean="0">
                <a:solidFill>
                  <a:srgbClr val="0070C0"/>
                </a:solidFill>
              </a:rPr>
              <a:t>comunicació</a:t>
            </a:r>
            <a:r>
              <a:rPr lang="fr-FR" sz="2700" b="1" dirty="0" smtClean="0">
                <a:solidFill>
                  <a:srgbClr val="0070C0"/>
                </a:solidFill>
              </a:rPr>
              <a:t> verbal </a:t>
            </a:r>
            <a:r>
              <a:rPr lang="fr-FR" sz="2700" b="1" dirty="0" err="1" smtClean="0">
                <a:solidFill>
                  <a:srgbClr val="0070C0"/>
                </a:solidFill>
              </a:rPr>
              <a:t>és</a:t>
            </a:r>
            <a:r>
              <a:rPr lang="fr-FR" sz="2700" b="1" dirty="0" smtClean="0">
                <a:solidFill>
                  <a:srgbClr val="0070C0"/>
                </a:solidFill>
              </a:rPr>
              <a:t> un factor important </a:t>
            </a:r>
            <a:r>
              <a:rPr lang="fr-FR" sz="2700" b="1" dirty="0" err="1" smtClean="0">
                <a:solidFill>
                  <a:srgbClr val="0070C0"/>
                </a:solidFill>
              </a:rPr>
              <a:t>del</a:t>
            </a:r>
            <a:r>
              <a:rPr lang="fr-FR" sz="2700" b="1" dirty="0" smtClean="0">
                <a:solidFill>
                  <a:srgbClr val="0070C0"/>
                </a:solidFill>
              </a:rPr>
              <a:t> </a:t>
            </a:r>
            <a:r>
              <a:rPr lang="fr-FR" sz="2700" b="1" dirty="0" err="1" smtClean="0">
                <a:solidFill>
                  <a:srgbClr val="0070C0"/>
                </a:solidFill>
              </a:rPr>
              <a:t>desenvolupament</a:t>
            </a:r>
            <a:r>
              <a:rPr lang="fr-FR" sz="2700" b="1" dirty="0" smtClean="0">
                <a:solidFill>
                  <a:srgbClr val="0070C0"/>
                </a:solidFill>
              </a:rPr>
              <a:t> </a:t>
            </a:r>
            <a:r>
              <a:rPr lang="fr-FR" sz="2700" b="1" dirty="0" err="1" smtClean="0">
                <a:solidFill>
                  <a:srgbClr val="0070C0"/>
                </a:solidFill>
              </a:rPr>
              <a:t>dels</a:t>
            </a:r>
            <a:r>
              <a:rPr lang="fr-FR" sz="2700" b="1" dirty="0" smtClean="0">
                <a:solidFill>
                  <a:srgbClr val="0070C0"/>
                </a:solidFill>
              </a:rPr>
              <a:t> </a:t>
            </a:r>
            <a:r>
              <a:rPr lang="fr-FR" sz="2700" b="1" dirty="0" err="1" smtClean="0">
                <a:solidFill>
                  <a:srgbClr val="0070C0"/>
                </a:solidFill>
              </a:rPr>
              <a:t>conceptes</a:t>
            </a:r>
            <a:r>
              <a:rPr lang="fr-FR" sz="2700" b="1" dirty="0" smtClean="0">
                <a:solidFill>
                  <a:srgbClr val="0070C0"/>
                </a:solidFill>
              </a:rPr>
              <a:t> </a:t>
            </a:r>
            <a:r>
              <a:rPr lang="fr-FR" sz="2700" b="1" dirty="0" err="1" smtClean="0">
                <a:solidFill>
                  <a:srgbClr val="0070C0"/>
                </a:solidFill>
              </a:rPr>
              <a:t>infantils</a:t>
            </a:r>
            <a:r>
              <a:rPr lang="fr-FR" sz="2700" b="1" dirty="0" smtClean="0">
                <a:solidFill>
                  <a:srgbClr val="0070C0"/>
                </a:solidFill>
              </a:rPr>
              <a:t>.</a:t>
            </a:r>
            <a:r>
              <a:rPr lang="fr-FR" sz="2700" dirty="0" smtClean="0">
                <a:solidFill>
                  <a:srgbClr val="0070C0"/>
                </a:solidFill>
              </a:rPr>
              <a:t/>
            </a:r>
            <a:br>
              <a:rPr lang="fr-FR" sz="2700" dirty="0" smtClean="0">
                <a:solidFill>
                  <a:srgbClr val="0070C0"/>
                </a:solidFill>
              </a:rPr>
            </a:br>
            <a:r>
              <a:rPr lang="fr-FR" sz="2700" dirty="0" smtClean="0">
                <a:solidFill>
                  <a:srgbClr val="0070C0"/>
                </a:solidFill>
              </a:rPr>
              <a:t/>
            </a:r>
            <a:br>
              <a:rPr lang="fr-FR" sz="2700" dirty="0" smtClean="0">
                <a:solidFill>
                  <a:srgbClr val="0070C0"/>
                </a:solidFill>
              </a:rPr>
            </a:br>
            <a:r>
              <a:rPr lang="fr-FR" sz="2700" u="sng" dirty="0" err="1" smtClean="0">
                <a:solidFill>
                  <a:srgbClr val="0070C0"/>
                </a:solidFill>
              </a:rPr>
              <a:t>Petita</a:t>
            </a:r>
            <a:r>
              <a:rPr lang="fr-FR" sz="2700" u="sng" dirty="0" smtClean="0">
                <a:solidFill>
                  <a:srgbClr val="0070C0"/>
                </a:solidFill>
              </a:rPr>
              <a:t> </a:t>
            </a:r>
            <a:r>
              <a:rPr lang="fr-FR" sz="2700" u="sng" dirty="0" err="1" smtClean="0">
                <a:solidFill>
                  <a:srgbClr val="0070C0"/>
                </a:solidFill>
              </a:rPr>
              <a:t>secció</a:t>
            </a:r>
            <a:r>
              <a:rPr lang="fr-FR" sz="2700" dirty="0" smtClean="0">
                <a:solidFill>
                  <a:srgbClr val="0070C0"/>
                </a:solidFill>
              </a:rPr>
              <a:t>: </a:t>
            </a:r>
            <a:r>
              <a:rPr lang="fr-FR" sz="2700" dirty="0" err="1" smtClean="0">
                <a:solidFill>
                  <a:srgbClr val="0070C0"/>
                </a:solidFill>
              </a:rPr>
              <a:t>coneixements</a:t>
            </a:r>
            <a:r>
              <a:rPr lang="fr-FR" sz="2700" dirty="0" smtClean="0">
                <a:solidFill>
                  <a:srgbClr val="0070C0"/>
                </a:solidFill>
              </a:rPr>
              <a:t> </a:t>
            </a:r>
            <a:r>
              <a:rPr lang="fr-FR" sz="2700" dirty="0" err="1" smtClean="0">
                <a:solidFill>
                  <a:srgbClr val="0070C0"/>
                </a:solidFill>
              </a:rPr>
              <a:t>gràcies</a:t>
            </a:r>
            <a:r>
              <a:rPr lang="fr-FR" sz="2700" dirty="0" smtClean="0">
                <a:solidFill>
                  <a:srgbClr val="0070C0"/>
                </a:solidFill>
              </a:rPr>
              <a:t> a l’</a:t>
            </a:r>
            <a:r>
              <a:rPr lang="fr-FR" sz="2700" dirty="0" err="1" smtClean="0">
                <a:solidFill>
                  <a:srgbClr val="0070C0"/>
                </a:solidFill>
              </a:rPr>
              <a:t>acció</a:t>
            </a:r>
            <a:r>
              <a:rPr lang="fr-FR" sz="2700" dirty="0" smtClean="0">
                <a:solidFill>
                  <a:srgbClr val="0070C0"/>
                </a:solidFill>
              </a:rPr>
              <a:t> directe sobre els objectes. </a:t>
            </a:r>
            <a:r>
              <a:rPr lang="fr-FR" sz="2700" dirty="0" err="1" smtClean="0">
                <a:solidFill>
                  <a:srgbClr val="0070C0"/>
                </a:solidFill>
              </a:rPr>
              <a:t>És</a:t>
            </a:r>
            <a:r>
              <a:rPr lang="fr-FR" sz="2700" dirty="0" smtClean="0">
                <a:solidFill>
                  <a:srgbClr val="0070C0"/>
                </a:solidFill>
              </a:rPr>
              <a:t> l’</a:t>
            </a:r>
            <a:r>
              <a:rPr lang="fr-FR" sz="2700" dirty="0" err="1" smtClean="0">
                <a:solidFill>
                  <a:srgbClr val="0070C0"/>
                </a:solidFill>
              </a:rPr>
              <a:t>adult</a:t>
            </a:r>
            <a:r>
              <a:rPr lang="fr-FR" sz="2700" dirty="0" smtClean="0">
                <a:solidFill>
                  <a:srgbClr val="0070C0"/>
                </a:solidFill>
              </a:rPr>
              <a:t> que </a:t>
            </a:r>
            <a:r>
              <a:rPr lang="fr-FR" sz="2700" dirty="0" err="1" smtClean="0">
                <a:solidFill>
                  <a:srgbClr val="0070C0"/>
                </a:solidFill>
              </a:rPr>
              <a:t>estableix</a:t>
            </a:r>
            <a:r>
              <a:rPr lang="fr-FR" sz="2700" dirty="0" smtClean="0">
                <a:solidFill>
                  <a:srgbClr val="0070C0"/>
                </a:solidFill>
              </a:rPr>
              <a:t> la </a:t>
            </a:r>
            <a:r>
              <a:rPr lang="fr-FR" sz="2700" dirty="0" err="1" smtClean="0">
                <a:solidFill>
                  <a:srgbClr val="0070C0"/>
                </a:solidFill>
              </a:rPr>
              <a:t>comunicació</a:t>
            </a:r>
            <a:r>
              <a:rPr lang="fr-FR" sz="2700" dirty="0" smtClean="0">
                <a:solidFill>
                  <a:srgbClr val="0070C0"/>
                </a:solidFill>
              </a:rPr>
              <a:t>.</a:t>
            </a:r>
            <a:br>
              <a:rPr lang="fr-FR" sz="2700" dirty="0" smtClean="0">
                <a:solidFill>
                  <a:srgbClr val="0070C0"/>
                </a:solidFill>
              </a:rPr>
            </a:br>
            <a:r>
              <a:rPr lang="fr-FR" sz="2700" u="sng" dirty="0" err="1" smtClean="0">
                <a:solidFill>
                  <a:srgbClr val="0070C0"/>
                </a:solidFill>
              </a:rPr>
              <a:t>Mitjana</a:t>
            </a:r>
            <a:r>
              <a:rPr lang="fr-FR" sz="2700" u="sng" dirty="0" smtClean="0">
                <a:solidFill>
                  <a:srgbClr val="0070C0"/>
                </a:solidFill>
              </a:rPr>
              <a:t> </a:t>
            </a:r>
            <a:r>
              <a:rPr lang="fr-FR" sz="2700" u="sng" dirty="0" err="1" smtClean="0">
                <a:solidFill>
                  <a:srgbClr val="0070C0"/>
                </a:solidFill>
              </a:rPr>
              <a:t>secció</a:t>
            </a:r>
            <a:r>
              <a:rPr lang="fr-FR" sz="2700" dirty="0" smtClean="0">
                <a:solidFill>
                  <a:srgbClr val="0070C0"/>
                </a:solidFill>
              </a:rPr>
              <a:t>: </a:t>
            </a:r>
            <a:r>
              <a:rPr lang="fr-FR" sz="2700" dirty="0" err="1" smtClean="0">
                <a:solidFill>
                  <a:srgbClr val="0070C0"/>
                </a:solidFill>
              </a:rPr>
              <a:t>verbalització</a:t>
            </a:r>
            <a:r>
              <a:rPr lang="fr-FR" sz="2700" dirty="0" smtClean="0">
                <a:solidFill>
                  <a:srgbClr val="0070C0"/>
                </a:solidFill>
              </a:rPr>
              <a:t> de l’</a:t>
            </a:r>
            <a:r>
              <a:rPr lang="fr-FR" sz="2700" dirty="0" err="1" smtClean="0">
                <a:solidFill>
                  <a:srgbClr val="0070C0"/>
                </a:solidFill>
              </a:rPr>
              <a:t>acció</a:t>
            </a:r>
            <a:r>
              <a:rPr lang="fr-FR" sz="2700" dirty="0" smtClean="0">
                <a:solidFill>
                  <a:srgbClr val="0070C0"/>
                </a:solidFill>
              </a:rPr>
              <a:t> </a:t>
            </a:r>
            <a:r>
              <a:rPr lang="fr-FR" sz="2700" dirty="0" err="1" smtClean="0">
                <a:solidFill>
                  <a:srgbClr val="0070C0"/>
                </a:solidFill>
              </a:rPr>
              <a:t>imediata</a:t>
            </a:r>
            <a:r>
              <a:rPr lang="fr-FR" sz="2700" dirty="0" smtClean="0">
                <a:solidFill>
                  <a:srgbClr val="0070C0"/>
                </a:solidFill>
              </a:rPr>
              <a:t>. L’</a:t>
            </a:r>
            <a:r>
              <a:rPr lang="fr-FR" sz="2700" dirty="0" err="1" smtClean="0">
                <a:solidFill>
                  <a:srgbClr val="0070C0"/>
                </a:solidFill>
              </a:rPr>
              <a:t>adult</a:t>
            </a:r>
            <a:r>
              <a:rPr lang="fr-FR" sz="2700" dirty="0" smtClean="0">
                <a:solidFill>
                  <a:srgbClr val="0070C0"/>
                </a:solidFill>
              </a:rPr>
              <a:t> </a:t>
            </a:r>
            <a:r>
              <a:rPr lang="fr-FR" sz="2700" dirty="0" err="1" smtClean="0">
                <a:solidFill>
                  <a:srgbClr val="0070C0"/>
                </a:solidFill>
              </a:rPr>
              <a:t>estimula</a:t>
            </a:r>
            <a:r>
              <a:rPr lang="fr-FR" sz="2700" dirty="0" smtClean="0">
                <a:solidFill>
                  <a:srgbClr val="0070C0"/>
                </a:solidFill>
              </a:rPr>
              <a:t> i </a:t>
            </a:r>
            <a:r>
              <a:rPr lang="fr-FR" sz="2700" dirty="0" err="1" smtClean="0">
                <a:solidFill>
                  <a:srgbClr val="0070C0"/>
                </a:solidFill>
              </a:rPr>
              <a:t>inicia</a:t>
            </a:r>
            <a:r>
              <a:rPr lang="fr-FR" sz="2700" dirty="0" smtClean="0">
                <a:solidFill>
                  <a:srgbClr val="0070C0"/>
                </a:solidFill>
              </a:rPr>
              <a:t> </a:t>
            </a:r>
            <a:r>
              <a:rPr lang="fr-FR" sz="2700" dirty="0" err="1" smtClean="0">
                <a:solidFill>
                  <a:srgbClr val="0070C0"/>
                </a:solidFill>
              </a:rPr>
              <a:t>aqueixa</a:t>
            </a:r>
            <a:r>
              <a:rPr lang="fr-FR" sz="2700" dirty="0" smtClean="0">
                <a:solidFill>
                  <a:srgbClr val="0070C0"/>
                </a:solidFill>
              </a:rPr>
              <a:t> </a:t>
            </a:r>
            <a:r>
              <a:rPr lang="fr-FR" sz="2700" dirty="0" err="1" smtClean="0">
                <a:solidFill>
                  <a:srgbClr val="0070C0"/>
                </a:solidFill>
              </a:rPr>
              <a:t>evolució</a:t>
            </a:r>
            <a:r>
              <a:rPr lang="fr-FR" sz="2700" dirty="0" smtClean="0">
                <a:solidFill>
                  <a:srgbClr val="0070C0"/>
                </a:solidFill>
              </a:rPr>
              <a:t> al </a:t>
            </a:r>
            <a:r>
              <a:rPr lang="fr-FR" sz="2700" dirty="0" err="1" smtClean="0">
                <a:solidFill>
                  <a:srgbClr val="0070C0"/>
                </a:solidFill>
              </a:rPr>
              <a:t>sí</a:t>
            </a:r>
            <a:r>
              <a:rPr lang="fr-FR" sz="2700" dirty="0" smtClean="0">
                <a:solidFill>
                  <a:srgbClr val="0070C0"/>
                </a:solidFill>
              </a:rPr>
              <a:t> d’</a:t>
            </a:r>
            <a:r>
              <a:rPr lang="fr-FR" sz="2700" dirty="0" err="1" smtClean="0">
                <a:solidFill>
                  <a:srgbClr val="0070C0"/>
                </a:solidFill>
              </a:rPr>
              <a:t>intercanvis</a:t>
            </a:r>
            <a:r>
              <a:rPr lang="fr-FR" sz="2700" dirty="0" smtClean="0">
                <a:solidFill>
                  <a:srgbClr val="0070C0"/>
                </a:solidFill>
              </a:rPr>
              <a:t> </a:t>
            </a:r>
            <a:r>
              <a:rPr lang="fr-FR" sz="2700" dirty="0" err="1" smtClean="0">
                <a:solidFill>
                  <a:srgbClr val="0070C0"/>
                </a:solidFill>
              </a:rPr>
              <a:t>col·lectius</a:t>
            </a:r>
            <a:r>
              <a:rPr lang="fr-FR" sz="2700" dirty="0" smtClean="0">
                <a:solidFill>
                  <a:srgbClr val="0070C0"/>
                </a:solidFill>
              </a:rPr>
              <a:t>. </a:t>
            </a:r>
            <a:r>
              <a:rPr lang="fr-FR" sz="2700" dirty="0" err="1" smtClean="0">
                <a:solidFill>
                  <a:srgbClr val="0070C0"/>
                </a:solidFill>
              </a:rPr>
              <a:t>Principis</a:t>
            </a:r>
            <a:r>
              <a:rPr lang="fr-FR" sz="2700" dirty="0" smtClean="0">
                <a:solidFill>
                  <a:srgbClr val="0070C0"/>
                </a:solidFill>
              </a:rPr>
              <a:t> de </a:t>
            </a:r>
            <a:r>
              <a:rPr lang="fr-FR" sz="2700" dirty="0" err="1" smtClean="0">
                <a:solidFill>
                  <a:srgbClr val="0070C0"/>
                </a:solidFill>
              </a:rPr>
              <a:t>justificacions</a:t>
            </a:r>
            <a:r>
              <a:rPr lang="fr-FR" sz="2700" dirty="0" smtClean="0">
                <a:solidFill>
                  <a:srgbClr val="0070C0"/>
                </a:solidFill>
              </a:rPr>
              <a:t>, d’</a:t>
            </a:r>
            <a:r>
              <a:rPr lang="fr-FR" sz="2700" dirty="0" err="1" smtClean="0">
                <a:solidFill>
                  <a:srgbClr val="0070C0"/>
                </a:solidFill>
              </a:rPr>
              <a:t>organitzacions</a:t>
            </a:r>
            <a:r>
              <a:rPr lang="fr-FR" sz="2700" dirty="0" smtClean="0">
                <a:solidFill>
                  <a:srgbClr val="0070C0"/>
                </a:solidFill>
              </a:rPr>
              <a:t> d’</a:t>
            </a:r>
            <a:r>
              <a:rPr lang="fr-FR" sz="2700" dirty="0" err="1" smtClean="0">
                <a:solidFill>
                  <a:srgbClr val="0070C0"/>
                </a:solidFill>
              </a:rPr>
              <a:t>accions</a:t>
            </a:r>
            <a:r>
              <a:rPr lang="fr-FR" sz="2700" dirty="0" smtClean="0">
                <a:solidFill>
                  <a:srgbClr val="0070C0"/>
                </a:solidFill>
              </a:rPr>
              <a:t> </a:t>
            </a:r>
            <a:r>
              <a:rPr lang="fr-FR" sz="2700" dirty="0" err="1" smtClean="0">
                <a:solidFill>
                  <a:srgbClr val="0070C0"/>
                </a:solidFill>
              </a:rPr>
              <a:t>dins</a:t>
            </a:r>
            <a:r>
              <a:rPr lang="fr-FR" sz="2700" dirty="0" smtClean="0">
                <a:solidFill>
                  <a:srgbClr val="0070C0"/>
                </a:solidFill>
              </a:rPr>
              <a:t> l’</a:t>
            </a:r>
            <a:r>
              <a:rPr lang="fr-FR" sz="2700" dirty="0" err="1" smtClean="0">
                <a:solidFill>
                  <a:srgbClr val="0070C0"/>
                </a:solidFill>
              </a:rPr>
              <a:t>espai</a:t>
            </a:r>
            <a:r>
              <a:rPr lang="fr-FR" sz="2700" dirty="0" smtClean="0">
                <a:solidFill>
                  <a:srgbClr val="0070C0"/>
                </a:solidFill>
              </a:rPr>
              <a:t> i el temps.</a:t>
            </a:r>
            <a:br>
              <a:rPr lang="fr-FR" sz="2700" dirty="0" smtClean="0">
                <a:solidFill>
                  <a:srgbClr val="0070C0"/>
                </a:solidFill>
              </a:rPr>
            </a:br>
            <a:r>
              <a:rPr lang="fr-FR" sz="2700" u="sng" dirty="0" err="1" smtClean="0">
                <a:solidFill>
                  <a:srgbClr val="0070C0"/>
                </a:solidFill>
              </a:rPr>
              <a:t>Gran</a:t>
            </a:r>
            <a:r>
              <a:rPr lang="fr-FR" sz="2700" u="sng" dirty="0" smtClean="0">
                <a:solidFill>
                  <a:srgbClr val="0070C0"/>
                </a:solidFill>
              </a:rPr>
              <a:t> </a:t>
            </a:r>
            <a:r>
              <a:rPr lang="fr-FR" sz="2700" u="sng" dirty="0" err="1" smtClean="0">
                <a:solidFill>
                  <a:srgbClr val="0070C0"/>
                </a:solidFill>
              </a:rPr>
              <a:t>secció</a:t>
            </a:r>
            <a:r>
              <a:rPr lang="fr-FR" sz="2700" dirty="0" smtClean="0">
                <a:solidFill>
                  <a:srgbClr val="0070C0"/>
                </a:solidFill>
              </a:rPr>
              <a:t>:  posada a </a:t>
            </a:r>
            <a:r>
              <a:rPr lang="fr-FR" sz="2700" dirty="0" err="1" smtClean="0">
                <a:solidFill>
                  <a:srgbClr val="0070C0"/>
                </a:solidFill>
              </a:rPr>
              <a:t>distància</a:t>
            </a:r>
            <a:r>
              <a:rPr lang="fr-FR" sz="2700" dirty="0" smtClean="0">
                <a:solidFill>
                  <a:srgbClr val="0070C0"/>
                </a:solidFill>
              </a:rPr>
              <a:t> de </a:t>
            </a:r>
            <a:r>
              <a:rPr lang="fr-FR" sz="2700" dirty="0" err="1" smtClean="0">
                <a:solidFill>
                  <a:srgbClr val="0070C0"/>
                </a:solidFill>
              </a:rPr>
              <a:t>cara</a:t>
            </a:r>
            <a:r>
              <a:rPr lang="fr-FR" sz="2700" dirty="0" smtClean="0">
                <a:solidFill>
                  <a:srgbClr val="0070C0"/>
                </a:solidFill>
              </a:rPr>
              <a:t> a les </a:t>
            </a:r>
            <a:r>
              <a:rPr lang="fr-FR" sz="2700" dirty="0" err="1" smtClean="0">
                <a:solidFill>
                  <a:srgbClr val="0070C0"/>
                </a:solidFill>
              </a:rPr>
              <a:t>activitats</a:t>
            </a:r>
            <a:r>
              <a:rPr lang="fr-FR" sz="2700" dirty="0" smtClean="0">
                <a:solidFill>
                  <a:srgbClr val="0070C0"/>
                </a:solidFill>
              </a:rPr>
              <a:t>. </a:t>
            </a:r>
            <a:r>
              <a:rPr lang="fr-FR" sz="2700" dirty="0" err="1" smtClean="0">
                <a:solidFill>
                  <a:srgbClr val="0070C0"/>
                </a:solidFill>
              </a:rPr>
              <a:t>Lligams</a:t>
            </a:r>
            <a:r>
              <a:rPr lang="fr-FR" sz="2700" dirty="0" smtClean="0">
                <a:solidFill>
                  <a:srgbClr val="0070C0"/>
                </a:solidFill>
              </a:rPr>
              <a:t> entre </a:t>
            </a:r>
            <a:r>
              <a:rPr lang="fr-FR" sz="2700" dirty="0" err="1" smtClean="0">
                <a:solidFill>
                  <a:srgbClr val="0070C0"/>
                </a:solidFill>
              </a:rPr>
              <a:t>accions</a:t>
            </a:r>
            <a:r>
              <a:rPr lang="fr-FR" sz="2700" dirty="0" smtClean="0">
                <a:solidFill>
                  <a:srgbClr val="0070C0"/>
                </a:solidFill>
              </a:rPr>
              <a:t> i </a:t>
            </a:r>
            <a:r>
              <a:rPr lang="fr-FR" sz="2700" dirty="0" err="1" smtClean="0">
                <a:solidFill>
                  <a:srgbClr val="0070C0"/>
                </a:solidFill>
              </a:rPr>
              <a:t>resultats</a:t>
            </a:r>
            <a:r>
              <a:rPr lang="fr-FR" sz="2700" dirty="0" smtClean="0">
                <a:solidFill>
                  <a:srgbClr val="0070C0"/>
                </a:solidFill>
              </a:rPr>
              <a:t>. </a:t>
            </a:r>
            <a:r>
              <a:rPr lang="fr-FR" sz="2700" dirty="0" err="1" smtClean="0">
                <a:solidFill>
                  <a:srgbClr val="0070C0"/>
                </a:solidFill>
              </a:rPr>
              <a:t>Consolidar</a:t>
            </a:r>
            <a:r>
              <a:rPr lang="fr-FR" sz="2700" dirty="0" smtClean="0">
                <a:solidFill>
                  <a:srgbClr val="0070C0"/>
                </a:solidFill>
              </a:rPr>
              <a:t> els </a:t>
            </a:r>
            <a:r>
              <a:rPr lang="fr-FR" sz="2700" dirty="0" err="1" smtClean="0">
                <a:solidFill>
                  <a:srgbClr val="0070C0"/>
                </a:solidFill>
              </a:rPr>
              <a:t>lligams</a:t>
            </a:r>
            <a:r>
              <a:rPr lang="fr-FR" sz="2700" dirty="0" smtClean="0">
                <a:solidFill>
                  <a:srgbClr val="0070C0"/>
                </a:solidFill>
              </a:rPr>
              <a:t> entre el </a:t>
            </a:r>
            <a:r>
              <a:rPr lang="fr-FR" sz="2700" dirty="0" err="1" smtClean="0">
                <a:solidFill>
                  <a:srgbClr val="0070C0"/>
                </a:solidFill>
              </a:rPr>
              <a:t>pensament</a:t>
            </a:r>
            <a:r>
              <a:rPr lang="fr-FR" sz="2700" dirty="0" smtClean="0">
                <a:solidFill>
                  <a:srgbClr val="0070C0"/>
                </a:solidFill>
              </a:rPr>
              <a:t> i el </a:t>
            </a:r>
            <a:r>
              <a:rPr lang="fr-FR" sz="2700" dirty="0" err="1" smtClean="0">
                <a:solidFill>
                  <a:srgbClr val="0070C0"/>
                </a:solidFill>
              </a:rPr>
              <a:t>llenguatge</a:t>
            </a:r>
            <a:r>
              <a:rPr lang="fr-FR" sz="2700" dirty="0" smtClean="0">
                <a:solidFill>
                  <a:srgbClr val="0070C0"/>
                </a:solidFill>
              </a:rPr>
              <a:t>. </a:t>
            </a:r>
            <a:r>
              <a:rPr lang="fr-FR" sz="2700" dirty="0" err="1" smtClean="0">
                <a:solidFill>
                  <a:srgbClr val="0070C0"/>
                </a:solidFill>
              </a:rPr>
              <a:t>Educació</a:t>
            </a:r>
            <a:r>
              <a:rPr lang="fr-FR" sz="2700" dirty="0" smtClean="0">
                <a:solidFill>
                  <a:srgbClr val="0070C0"/>
                </a:solidFill>
              </a:rPr>
              <a:t> « langagière » per </a:t>
            </a:r>
            <a:r>
              <a:rPr lang="fr-FR" sz="2700" dirty="0" err="1" smtClean="0">
                <a:solidFill>
                  <a:srgbClr val="0070C0"/>
                </a:solidFill>
              </a:rPr>
              <a:t>afavorir</a:t>
            </a:r>
            <a:r>
              <a:rPr lang="fr-FR" sz="2700" dirty="0" smtClean="0">
                <a:solidFill>
                  <a:srgbClr val="0070C0"/>
                </a:solidFill>
              </a:rPr>
              <a:t> el </a:t>
            </a:r>
            <a:r>
              <a:rPr lang="fr-FR" sz="2700" dirty="0" err="1" smtClean="0">
                <a:solidFill>
                  <a:srgbClr val="0070C0"/>
                </a:solidFill>
              </a:rPr>
              <a:t>desenvolupament</a:t>
            </a:r>
            <a:r>
              <a:rPr lang="fr-FR" sz="2700" dirty="0" smtClean="0">
                <a:solidFill>
                  <a:srgbClr val="0070C0"/>
                </a:solidFill>
              </a:rPr>
              <a:t> </a:t>
            </a:r>
            <a:r>
              <a:rPr lang="fr-FR" sz="2700" dirty="0" err="1" smtClean="0">
                <a:solidFill>
                  <a:srgbClr val="0070C0"/>
                </a:solidFill>
              </a:rPr>
              <a:t>cognitiu</a:t>
            </a:r>
            <a:r>
              <a:rPr lang="fr-FR" sz="2700" dirty="0" smtClean="0">
                <a:solidFill>
                  <a:srgbClr val="0070C0"/>
                </a:solidFill>
              </a:rPr>
              <a:t> (</a:t>
            </a:r>
            <a:r>
              <a:rPr lang="fr-FR" sz="2700" dirty="0" err="1" smtClean="0">
                <a:solidFill>
                  <a:srgbClr val="0070C0"/>
                </a:solidFill>
              </a:rPr>
              <a:t>categoritzar</a:t>
            </a:r>
            <a:r>
              <a:rPr lang="fr-FR" sz="2700" dirty="0" smtClean="0">
                <a:solidFill>
                  <a:srgbClr val="0070C0"/>
                </a:solidFill>
              </a:rPr>
              <a:t>, </a:t>
            </a:r>
            <a:r>
              <a:rPr lang="fr-FR" sz="2700" dirty="0" err="1" smtClean="0">
                <a:solidFill>
                  <a:srgbClr val="0070C0"/>
                </a:solidFill>
              </a:rPr>
              <a:t>organitzar</a:t>
            </a:r>
            <a:r>
              <a:rPr lang="fr-FR" sz="2700" dirty="0" smtClean="0">
                <a:solidFill>
                  <a:srgbClr val="0070C0"/>
                </a:solidFill>
              </a:rPr>
              <a:t>, </a:t>
            </a:r>
            <a:r>
              <a:rPr lang="fr-FR" sz="2700" dirty="0" err="1" smtClean="0">
                <a:solidFill>
                  <a:srgbClr val="0070C0"/>
                </a:solidFill>
              </a:rPr>
              <a:t>anticipar</a:t>
            </a:r>
            <a:r>
              <a:rPr lang="fr-FR" sz="2700" dirty="0" smtClean="0">
                <a:solidFill>
                  <a:srgbClr val="0070C0"/>
                </a:solidFill>
              </a:rPr>
              <a:t>… )-</a:t>
            </a:r>
            <a:r>
              <a:rPr lang="fr-FR" sz="2700" dirty="0" err="1" smtClean="0">
                <a:solidFill>
                  <a:srgbClr val="0070C0"/>
                </a:solidFill>
              </a:rPr>
              <a:t>memòria</a:t>
            </a:r>
            <a:r>
              <a:rPr lang="fr-FR" sz="2700" dirty="0" smtClean="0">
                <a:solidFill>
                  <a:srgbClr val="0070C0"/>
                </a:solidFill>
              </a:rPr>
              <a:t> </a:t>
            </a:r>
            <a:r>
              <a:rPr lang="fr-FR" sz="2700" dirty="0" err="1" smtClean="0">
                <a:solidFill>
                  <a:srgbClr val="0070C0"/>
                </a:solidFill>
              </a:rPr>
              <a:t>executiva</a:t>
            </a:r>
            <a:r>
              <a:rPr lang="fr-FR" dirty="0" smtClean="0">
                <a:solidFill>
                  <a:srgbClr val="0070C0"/>
                </a:solidFill>
              </a:rPr>
              <a:t/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/>
            </a:r>
            <a:br>
              <a:rPr lang="fr-FR" dirty="0" smtClean="0">
                <a:solidFill>
                  <a:srgbClr val="0070C0"/>
                </a:solidFill>
              </a:rPr>
            </a:b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8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124744"/>
            <a:ext cx="74168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3200" dirty="0"/>
              <a:t>Treballar el llenguatge en situació</a:t>
            </a:r>
            <a:br>
              <a:rPr lang="ca-ES" sz="3200" dirty="0"/>
            </a:br>
            <a:r>
              <a:rPr lang="ca-ES" sz="3200" dirty="0"/>
              <a:t>Treballar el llenguatge d’evocació</a:t>
            </a:r>
            <a:br>
              <a:rPr lang="ca-ES" sz="3200" dirty="0"/>
            </a:br>
            <a:r>
              <a:rPr lang="ca-ES" sz="3200" dirty="0"/>
              <a:t>Treballar la representació del llenguatge </a:t>
            </a:r>
            <a:br>
              <a:rPr lang="ca-ES" sz="3200" dirty="0"/>
            </a:br>
            <a:r>
              <a:rPr lang="ca-ES" sz="3200" dirty="0">
                <a:solidFill>
                  <a:srgbClr val="FF0000"/>
                </a:solidFill>
              </a:rPr>
              <a:t>tenir present la contextualització o la descontextualització de l’activitat en funció del llenguatge treballat i de l’aprenentatge del català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6399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Cummins</a:t>
            </a:r>
            <a:r>
              <a:rPr lang="fr-FR" dirty="0" smtClean="0"/>
              <a:t>, J. (2000), </a:t>
            </a:r>
            <a:r>
              <a:rPr lang="fr-FR" dirty="0" err="1" smtClean="0"/>
              <a:t>Lenguaje</a:t>
            </a:r>
            <a:r>
              <a:rPr lang="fr-FR" dirty="0" smtClean="0"/>
              <a:t>, </a:t>
            </a:r>
            <a:r>
              <a:rPr lang="fr-FR" dirty="0" err="1" smtClean="0"/>
              <a:t>poder</a:t>
            </a:r>
            <a:r>
              <a:rPr lang="fr-FR" dirty="0" smtClean="0"/>
              <a:t> y </a:t>
            </a:r>
            <a:r>
              <a:rPr lang="fr-FR" dirty="0" err="1" smtClean="0"/>
              <a:t>pedagogía</a:t>
            </a:r>
            <a:r>
              <a:rPr lang="fr-FR" dirty="0" smtClean="0"/>
              <a:t>. Madrid: </a:t>
            </a:r>
            <a:r>
              <a:rPr lang="fr-FR" dirty="0" err="1" smtClean="0"/>
              <a:t>Morata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1833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èche vers le bas 5"/>
          <p:cNvSpPr/>
          <p:nvPr/>
        </p:nvSpPr>
        <p:spPr>
          <a:xfrm>
            <a:off x="3214116" y="4613282"/>
            <a:ext cx="2715768" cy="2128085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fr-FR" sz="1200" dirty="0" smtClean="0"/>
              <a:t>Exigent </a:t>
            </a:r>
          </a:p>
          <a:p>
            <a:r>
              <a:rPr lang="fr-FR" sz="1200" dirty="0" err="1" smtClean="0"/>
              <a:t>cognitivament</a:t>
            </a:r>
            <a:endParaRPr lang="fr-FR" sz="1200" dirty="0"/>
          </a:p>
        </p:txBody>
      </p:sp>
      <p:sp>
        <p:nvSpPr>
          <p:cNvPr id="3" name="Flèche droite 2"/>
          <p:cNvSpPr/>
          <p:nvPr/>
        </p:nvSpPr>
        <p:spPr>
          <a:xfrm rot="16200000">
            <a:off x="3563888" y="1700808"/>
            <a:ext cx="2304256" cy="2160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Poc</a:t>
            </a:r>
            <a:r>
              <a:rPr lang="fr-FR" dirty="0" smtClean="0"/>
              <a:t> exigent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602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1752601"/>
            <a:ext cx="8568952" cy="1829761"/>
          </a:xfrm>
        </p:spPr>
        <p:txBody>
          <a:bodyPr>
            <a:normAutofit/>
          </a:bodyPr>
          <a:lstStyle/>
          <a:p>
            <a:pPr algn="l"/>
            <a:r>
              <a:rPr lang="fr-FR" sz="4400" dirty="0" smtClean="0"/>
              <a:t>Fer     </a:t>
            </a:r>
            <a:r>
              <a:rPr lang="fr-FR" sz="4400" dirty="0" err="1" smtClean="0"/>
              <a:t>dir</a:t>
            </a:r>
            <a:r>
              <a:rPr lang="fr-FR" sz="4400" dirty="0" smtClean="0"/>
              <a:t> el fer     </a:t>
            </a:r>
            <a:r>
              <a:rPr lang="fr-FR" sz="4400" dirty="0" err="1" smtClean="0"/>
              <a:t>pensar</a:t>
            </a:r>
            <a:r>
              <a:rPr lang="fr-FR" sz="4400" dirty="0" smtClean="0"/>
              <a:t> el fer 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err="1" smtClean="0">
                <a:solidFill>
                  <a:srgbClr val="0070C0"/>
                </a:solidFill>
              </a:rPr>
              <a:t>Llibreta</a:t>
            </a:r>
            <a:r>
              <a:rPr lang="fr-FR" dirty="0" smtClean="0">
                <a:solidFill>
                  <a:srgbClr val="0070C0"/>
                </a:solidFill>
              </a:rPr>
              <a:t> de </a:t>
            </a:r>
            <a:r>
              <a:rPr lang="fr-FR" dirty="0" err="1" smtClean="0">
                <a:solidFill>
                  <a:srgbClr val="0070C0"/>
                </a:solidFill>
              </a:rPr>
              <a:t>seguiment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del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caminament</a:t>
            </a:r>
            <a:r>
              <a:rPr lang="fr-FR" dirty="0" smtClean="0">
                <a:solidFill>
                  <a:srgbClr val="0070C0"/>
                </a:solidFill>
              </a:rPr>
              <a:t> de l’</a:t>
            </a:r>
            <a:r>
              <a:rPr lang="fr-FR" dirty="0" err="1" smtClean="0">
                <a:solidFill>
                  <a:srgbClr val="0070C0"/>
                </a:solidFill>
              </a:rPr>
              <a:t>alumne</a:t>
            </a:r>
            <a:r>
              <a:rPr lang="fr-FR" dirty="0" smtClean="0">
                <a:solidFill>
                  <a:srgbClr val="0070C0"/>
                </a:solidFill>
              </a:rPr>
              <a:t> cap </a:t>
            </a:r>
            <a:r>
              <a:rPr lang="fr-FR" dirty="0" err="1" smtClean="0">
                <a:solidFill>
                  <a:srgbClr val="0070C0"/>
                </a:solidFill>
              </a:rPr>
              <a:t>als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seus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aprenentatges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endParaRPr lang="fr-FR" dirty="0">
              <a:solidFill>
                <a:srgbClr val="0070C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187624" y="3227365"/>
            <a:ext cx="93610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499992" y="3227365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96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764704"/>
            <a:ext cx="64807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 smtClean="0"/>
              <a:t>Tasca</a:t>
            </a:r>
            <a:r>
              <a:rPr lang="fr-FR" sz="2800" b="1" dirty="0" smtClean="0"/>
              <a:t> final: </a:t>
            </a:r>
          </a:p>
          <a:p>
            <a:r>
              <a:rPr lang="fr-FR" sz="2800" b="1" dirty="0"/>
              <a:t>-</a:t>
            </a:r>
            <a:r>
              <a:rPr lang="fr-FR" sz="2800" dirty="0" err="1" smtClean="0"/>
              <a:t>crear</a:t>
            </a:r>
            <a:r>
              <a:rPr lang="fr-FR" sz="2800" dirty="0" smtClean="0"/>
              <a:t> un </a:t>
            </a:r>
            <a:r>
              <a:rPr lang="fr-FR" sz="2800" dirty="0" err="1" smtClean="0"/>
              <a:t>espectacle</a:t>
            </a:r>
            <a:r>
              <a:rPr lang="fr-FR" sz="2800" dirty="0" smtClean="0"/>
              <a:t> </a:t>
            </a:r>
            <a:r>
              <a:rPr lang="fr-FR" sz="2800" dirty="0" err="1" smtClean="0"/>
              <a:t>amb</a:t>
            </a:r>
            <a:r>
              <a:rPr lang="fr-FR" sz="2800" dirty="0" smtClean="0"/>
              <a:t>  </a:t>
            </a:r>
            <a:r>
              <a:rPr lang="fr-FR" sz="2800" dirty="0" err="1" smtClean="0"/>
              <a:t>titelles</a:t>
            </a:r>
            <a:r>
              <a:rPr lang="fr-FR" sz="2800" dirty="0" smtClean="0"/>
              <a:t> sobre la </a:t>
            </a:r>
            <a:r>
              <a:rPr lang="fr-FR" sz="2800" dirty="0" err="1" smtClean="0"/>
              <a:t>llegenda</a:t>
            </a:r>
            <a:r>
              <a:rPr lang="fr-FR" sz="2800" dirty="0" smtClean="0"/>
              <a:t> de Sant Jordi </a:t>
            </a:r>
            <a:r>
              <a:rPr lang="fr-FR" sz="2800" dirty="0" err="1" smtClean="0"/>
              <a:t>pels</a:t>
            </a:r>
            <a:r>
              <a:rPr lang="fr-FR" sz="2800" dirty="0" smtClean="0"/>
              <a:t> </a:t>
            </a:r>
            <a:r>
              <a:rPr lang="fr-FR" sz="2800" dirty="0" err="1" smtClean="0"/>
              <a:t>alumnes</a:t>
            </a:r>
            <a:r>
              <a:rPr lang="fr-FR" sz="2800" dirty="0" smtClean="0"/>
              <a:t> de CP que </a:t>
            </a:r>
            <a:r>
              <a:rPr lang="fr-FR" sz="2800" dirty="0" err="1" smtClean="0"/>
              <a:t>vindran</a:t>
            </a:r>
            <a:r>
              <a:rPr lang="fr-FR" sz="2800" dirty="0" smtClean="0"/>
              <a:t> a </a:t>
            </a:r>
            <a:r>
              <a:rPr lang="fr-FR" sz="2800" dirty="0" err="1" smtClean="0"/>
              <a:t>trobar</a:t>
            </a:r>
            <a:r>
              <a:rPr lang="fr-FR" sz="2800" dirty="0" smtClean="0"/>
              <a:t>-nos a classe</a:t>
            </a:r>
          </a:p>
          <a:p>
            <a:r>
              <a:rPr lang="fr-FR" sz="2800" dirty="0" smtClean="0"/>
              <a:t>-</a:t>
            </a:r>
            <a:r>
              <a:rPr lang="fr-FR" sz="2800" dirty="0" err="1" smtClean="0"/>
              <a:t>Presentar</a:t>
            </a:r>
            <a:r>
              <a:rPr lang="fr-FR" sz="2800" dirty="0" smtClean="0"/>
              <a:t> el conte de la </a:t>
            </a:r>
            <a:r>
              <a:rPr lang="fr-FR" sz="2800" dirty="0" err="1" smtClean="0"/>
              <a:t>castanyera</a:t>
            </a:r>
            <a:r>
              <a:rPr lang="fr-FR" sz="2800" dirty="0" smtClean="0"/>
              <a:t> per la </a:t>
            </a:r>
            <a:r>
              <a:rPr lang="fr-FR" sz="2800" dirty="0" err="1" smtClean="0"/>
              <a:t>festa</a:t>
            </a:r>
            <a:r>
              <a:rPr lang="fr-FR" sz="2800" dirty="0" smtClean="0"/>
              <a:t> de la </a:t>
            </a:r>
            <a:r>
              <a:rPr lang="fr-FR" sz="2800" dirty="0" err="1" smtClean="0"/>
              <a:t>castanyada</a:t>
            </a:r>
            <a:r>
              <a:rPr lang="fr-FR" sz="2800" dirty="0" smtClean="0"/>
              <a:t> </a:t>
            </a:r>
            <a:r>
              <a:rPr lang="fr-FR" sz="2800" dirty="0" err="1" smtClean="0"/>
              <a:t>als</a:t>
            </a:r>
            <a:r>
              <a:rPr lang="fr-FR" sz="2800" dirty="0" smtClean="0"/>
              <a:t> </a:t>
            </a:r>
            <a:r>
              <a:rPr lang="fr-FR" sz="2800" dirty="0" err="1" smtClean="0"/>
              <a:t>corresponsals</a:t>
            </a:r>
            <a:endParaRPr lang="fr-FR" sz="2800" dirty="0" smtClean="0"/>
          </a:p>
          <a:p>
            <a:r>
              <a:rPr lang="fr-FR" sz="2800" b="1" dirty="0" smtClean="0"/>
              <a:t>-</a:t>
            </a:r>
            <a:r>
              <a:rPr lang="es-ES" sz="2800" dirty="0" err="1"/>
              <a:t>produïr</a:t>
            </a:r>
            <a:r>
              <a:rPr lang="es-ES" sz="2800" dirty="0"/>
              <a:t> un </a:t>
            </a:r>
            <a:r>
              <a:rPr lang="es-ES" sz="2800" dirty="0" err="1"/>
              <a:t>tríptic</a:t>
            </a:r>
            <a:r>
              <a:rPr lang="es-ES" sz="2800" dirty="0"/>
              <a:t> o un </a:t>
            </a:r>
            <a:r>
              <a:rPr lang="es-ES" sz="2800" dirty="0" err="1"/>
              <a:t>cartell</a:t>
            </a:r>
            <a:r>
              <a:rPr lang="es-ES" sz="2800" dirty="0"/>
              <a:t> a </a:t>
            </a:r>
            <a:r>
              <a:rPr lang="es-ES" sz="2800" dirty="0" err="1"/>
              <a:t>destinació</a:t>
            </a:r>
            <a:r>
              <a:rPr lang="es-ES" sz="2800" dirty="0"/>
              <a:t> </a:t>
            </a:r>
            <a:r>
              <a:rPr lang="es-ES" sz="2800" dirty="0" err="1"/>
              <a:t>dels</a:t>
            </a:r>
            <a:r>
              <a:rPr lang="es-ES" sz="2800" dirty="0"/>
              <a:t> pares i realizar </a:t>
            </a:r>
            <a:r>
              <a:rPr lang="es-ES" sz="2800" dirty="0" err="1"/>
              <a:t>personatges</a:t>
            </a:r>
            <a:r>
              <a:rPr lang="es-ES" sz="2800" dirty="0"/>
              <a:t> que se </a:t>
            </a:r>
            <a:r>
              <a:rPr lang="es-ES" sz="2800" dirty="0" err="1"/>
              <a:t>semblin</a:t>
            </a:r>
            <a:r>
              <a:rPr lang="es-ES" sz="2800" dirty="0"/>
              <a:t> </a:t>
            </a:r>
            <a:r>
              <a:rPr lang="es-ES" sz="2800" dirty="0" err="1"/>
              <a:t>els</a:t>
            </a:r>
            <a:r>
              <a:rPr lang="es-ES" sz="2800" dirty="0"/>
              <a:t> </a:t>
            </a:r>
            <a:r>
              <a:rPr lang="es-ES" sz="2800" dirty="0" err="1" smtClean="0"/>
              <a:t>infants</a:t>
            </a:r>
            <a:r>
              <a:rPr lang="es-ES" sz="2800" dirty="0" smtClean="0"/>
              <a:t> (</a:t>
            </a:r>
            <a:r>
              <a:rPr lang="es-ES" sz="2800" dirty="0" err="1" smtClean="0"/>
              <a:t>avatars</a:t>
            </a:r>
            <a:r>
              <a:rPr lang="es-ES" sz="2800" dirty="0" smtClean="0"/>
              <a:t>) </a:t>
            </a:r>
            <a:r>
              <a:rPr lang="es-ES" sz="2800" dirty="0" err="1"/>
              <a:t>amb</a:t>
            </a:r>
            <a:r>
              <a:rPr lang="es-ES" sz="2800" dirty="0"/>
              <a:t> </a:t>
            </a:r>
            <a:r>
              <a:rPr lang="es-ES" sz="2800" dirty="0" err="1"/>
              <a:t>objectes</a:t>
            </a:r>
            <a:r>
              <a:rPr lang="es-ES" sz="2800" dirty="0"/>
              <a:t> de </a:t>
            </a:r>
            <a:r>
              <a:rPr lang="es-ES" sz="2800" dirty="0" err="1" smtClean="0"/>
              <a:t>recuperació</a:t>
            </a:r>
            <a:r>
              <a:rPr lang="es-ES" sz="2800" dirty="0" smtClean="0"/>
              <a:t> (</a:t>
            </a:r>
            <a:r>
              <a:rPr lang="es-ES" sz="2800" dirty="0" err="1" smtClean="0"/>
              <a:t>deixalles</a:t>
            </a:r>
            <a:r>
              <a:rPr lang="es-ES" sz="2800" smtClean="0"/>
              <a:t>).</a:t>
            </a:r>
            <a:endParaRPr lang="fr-FR" sz="2800" dirty="0"/>
          </a:p>
          <a:p>
            <a:endParaRPr lang="fr-FR" sz="2800" b="1" dirty="0" smtClean="0"/>
          </a:p>
          <a:p>
            <a:r>
              <a:rPr lang="fr-FR" sz="2800" b="1" dirty="0" smtClean="0"/>
              <a:t>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416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662473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752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692150"/>
            <a:ext cx="5184874" cy="720626"/>
          </a:xfrm>
        </p:spPr>
        <p:txBody>
          <a:bodyPr>
            <a:normAutofit fontScale="90000"/>
          </a:bodyPr>
          <a:lstStyle/>
          <a:p>
            <a:pPr eaLnBrk="1" hangingPunct="1"/>
            <a:endParaRPr lang="fr-FR" altLang="fr-FR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1556792"/>
            <a:ext cx="6032500" cy="349780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1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fr-FR" altLang="fr-FR" sz="1400" dirty="0" smtClean="0"/>
          </a:p>
          <a:p>
            <a:pPr algn="ctr" eaLnBrk="1" hangingPunct="1">
              <a:lnSpc>
                <a:spcPct val="80000"/>
              </a:lnSpc>
            </a:pPr>
            <a:r>
              <a:rPr lang="fr-FR" altLang="fr-FR" sz="2000" dirty="0" err="1" smtClean="0">
                <a:solidFill>
                  <a:srgbClr val="0070C0"/>
                </a:solidFill>
              </a:rPr>
              <a:t>Quins</a:t>
            </a:r>
            <a:r>
              <a:rPr lang="fr-FR" altLang="fr-FR" sz="2000" dirty="0" smtClean="0">
                <a:solidFill>
                  <a:srgbClr val="0070C0"/>
                </a:solidFill>
              </a:rPr>
              <a:t> actes de parla?</a:t>
            </a:r>
          </a:p>
          <a:p>
            <a:pPr algn="ctr" eaLnBrk="1" hangingPunct="1">
              <a:lnSpc>
                <a:spcPct val="80000"/>
              </a:lnSpc>
            </a:pPr>
            <a:endParaRPr lang="fr-FR" altLang="fr-FR" sz="2000" dirty="0" smtClean="0">
              <a:solidFill>
                <a:srgbClr val="0070C0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fr-FR" altLang="fr-FR" sz="2000" dirty="0" err="1" smtClean="0">
                <a:solidFill>
                  <a:srgbClr val="0070C0"/>
                </a:solidFill>
              </a:rPr>
              <a:t>Quins</a:t>
            </a:r>
            <a:r>
              <a:rPr lang="fr-FR" altLang="fr-FR" sz="2000" dirty="0" smtClean="0">
                <a:solidFill>
                  <a:srgbClr val="0070C0"/>
                </a:solidFill>
              </a:rPr>
              <a:t> </a:t>
            </a:r>
            <a:r>
              <a:rPr lang="fr-FR" altLang="fr-FR" sz="2000" dirty="0" err="1" smtClean="0">
                <a:solidFill>
                  <a:srgbClr val="0070C0"/>
                </a:solidFill>
              </a:rPr>
              <a:t>continguts</a:t>
            </a:r>
            <a:r>
              <a:rPr lang="fr-FR" altLang="fr-FR" sz="2000" dirty="0" smtClean="0">
                <a:solidFill>
                  <a:srgbClr val="0070C0"/>
                </a:solidFill>
              </a:rPr>
              <a:t> </a:t>
            </a:r>
            <a:r>
              <a:rPr lang="fr-FR" altLang="fr-FR" sz="2000" dirty="0" err="1" smtClean="0">
                <a:solidFill>
                  <a:srgbClr val="0070C0"/>
                </a:solidFill>
              </a:rPr>
              <a:t>gramaticals</a:t>
            </a:r>
            <a:r>
              <a:rPr lang="fr-FR" altLang="fr-FR" sz="2000" dirty="0" smtClean="0">
                <a:solidFill>
                  <a:srgbClr val="0070C0"/>
                </a:solidFill>
              </a:rPr>
              <a:t>?</a:t>
            </a:r>
          </a:p>
          <a:p>
            <a:pPr algn="ctr" eaLnBrk="1" hangingPunct="1">
              <a:lnSpc>
                <a:spcPct val="80000"/>
              </a:lnSpc>
            </a:pPr>
            <a:endParaRPr lang="fr-FR" altLang="fr-FR" sz="2000" dirty="0" smtClean="0">
              <a:solidFill>
                <a:srgbClr val="0070C0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fr-FR" altLang="fr-FR" sz="2000" dirty="0" smtClean="0">
                <a:solidFill>
                  <a:srgbClr val="0070C0"/>
                </a:solidFill>
              </a:rPr>
              <a:t>Quin </a:t>
            </a:r>
            <a:r>
              <a:rPr lang="fr-FR" altLang="fr-FR" sz="2000" dirty="0" err="1" smtClean="0">
                <a:solidFill>
                  <a:srgbClr val="0070C0"/>
                </a:solidFill>
              </a:rPr>
              <a:t>lèxic</a:t>
            </a:r>
            <a:r>
              <a:rPr lang="fr-FR" altLang="fr-FR" sz="2000" dirty="0" smtClean="0">
                <a:solidFill>
                  <a:srgbClr val="0070C0"/>
                </a:solidFill>
              </a:rPr>
              <a:t>?</a:t>
            </a:r>
          </a:p>
          <a:p>
            <a:pPr algn="ctr" eaLnBrk="1" hangingPunct="1">
              <a:lnSpc>
                <a:spcPct val="80000"/>
              </a:lnSpc>
            </a:pPr>
            <a:endParaRPr lang="fr-FR" altLang="fr-FR" sz="2000" dirty="0" smtClean="0">
              <a:solidFill>
                <a:srgbClr val="0070C0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fr-FR" altLang="fr-FR" sz="2000" dirty="0" smtClean="0">
                <a:solidFill>
                  <a:srgbClr val="0070C0"/>
                </a:solidFill>
              </a:rPr>
              <a:t>Quines </a:t>
            </a:r>
            <a:r>
              <a:rPr lang="fr-FR" altLang="fr-FR" sz="2000" dirty="0" err="1" smtClean="0">
                <a:solidFill>
                  <a:srgbClr val="0070C0"/>
                </a:solidFill>
              </a:rPr>
              <a:t>competències</a:t>
            </a:r>
            <a:r>
              <a:rPr lang="fr-FR" altLang="fr-FR" sz="2000" dirty="0" smtClean="0">
                <a:solidFill>
                  <a:srgbClr val="0070C0"/>
                </a:solidFill>
              </a:rPr>
              <a:t> socio-</a:t>
            </a:r>
            <a:r>
              <a:rPr lang="fr-FR" altLang="fr-FR" sz="2000" dirty="0" err="1" smtClean="0">
                <a:solidFill>
                  <a:srgbClr val="0070C0"/>
                </a:solidFill>
              </a:rPr>
              <a:t>culturals</a:t>
            </a:r>
            <a:r>
              <a:rPr lang="fr-FR" altLang="fr-FR" sz="2000" dirty="0" smtClean="0">
                <a:solidFill>
                  <a:srgbClr val="0070C0"/>
                </a:solidFill>
              </a:rPr>
              <a:t>?</a:t>
            </a:r>
          </a:p>
          <a:p>
            <a:pPr algn="ctr" eaLnBrk="1" hangingPunct="1">
              <a:lnSpc>
                <a:spcPct val="80000"/>
              </a:lnSpc>
            </a:pPr>
            <a:endParaRPr lang="fr-FR" altLang="fr-FR" sz="2000" dirty="0" smtClean="0">
              <a:solidFill>
                <a:srgbClr val="0070C0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fr-FR" altLang="fr-FR" sz="2000" dirty="0" err="1" smtClean="0">
                <a:solidFill>
                  <a:srgbClr val="0070C0"/>
                </a:solidFill>
              </a:rPr>
              <a:t>Quins</a:t>
            </a:r>
            <a:r>
              <a:rPr lang="fr-FR" altLang="fr-FR" sz="2000" dirty="0" smtClean="0">
                <a:solidFill>
                  <a:srgbClr val="0070C0"/>
                </a:solidFill>
              </a:rPr>
              <a:t> </a:t>
            </a:r>
            <a:r>
              <a:rPr lang="fr-FR" altLang="fr-FR" sz="2000" dirty="0" err="1" smtClean="0">
                <a:solidFill>
                  <a:srgbClr val="0070C0"/>
                </a:solidFill>
              </a:rPr>
              <a:t>lligams</a:t>
            </a:r>
            <a:r>
              <a:rPr lang="fr-FR" altLang="fr-FR" sz="2000" dirty="0" smtClean="0">
                <a:solidFill>
                  <a:srgbClr val="0070C0"/>
                </a:solidFill>
              </a:rPr>
              <a:t> </a:t>
            </a:r>
            <a:r>
              <a:rPr lang="fr-FR" altLang="fr-FR" sz="2000" dirty="0" err="1" smtClean="0">
                <a:solidFill>
                  <a:srgbClr val="0070C0"/>
                </a:solidFill>
              </a:rPr>
              <a:t>amb</a:t>
            </a:r>
            <a:r>
              <a:rPr lang="fr-FR" altLang="fr-FR" sz="2000" dirty="0" smtClean="0">
                <a:solidFill>
                  <a:srgbClr val="0070C0"/>
                </a:solidFill>
              </a:rPr>
              <a:t> el </a:t>
            </a:r>
            <a:r>
              <a:rPr lang="fr-FR" altLang="fr-FR" sz="2000" dirty="0" err="1" smtClean="0">
                <a:solidFill>
                  <a:srgbClr val="0070C0"/>
                </a:solidFill>
              </a:rPr>
              <a:t>projecte</a:t>
            </a:r>
            <a:r>
              <a:rPr lang="fr-FR" altLang="fr-FR" sz="2000" dirty="0" smtClean="0">
                <a:solidFill>
                  <a:srgbClr val="0070C0"/>
                </a:solidFill>
              </a:rPr>
              <a:t> de la classe i de l’</a:t>
            </a:r>
            <a:r>
              <a:rPr lang="fr-FR" altLang="fr-FR" sz="2000" dirty="0" err="1" smtClean="0">
                <a:solidFill>
                  <a:srgbClr val="0070C0"/>
                </a:solidFill>
              </a:rPr>
              <a:t>ensenyant</a:t>
            </a:r>
            <a:r>
              <a:rPr lang="fr-FR" altLang="fr-FR" sz="2000" dirty="0" smtClean="0">
                <a:solidFill>
                  <a:srgbClr val="0070C0"/>
                </a:solidFill>
              </a:rPr>
              <a:t>?</a:t>
            </a:r>
          </a:p>
          <a:p>
            <a:pPr algn="ctr" eaLnBrk="1" hangingPunct="1">
              <a:lnSpc>
                <a:spcPct val="80000"/>
              </a:lnSpc>
            </a:pPr>
            <a:endParaRPr lang="fr-FR" alt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27243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154</Words>
  <Application>Microsoft Office PowerPoint</Application>
  <PresentationFormat>Affichage à l'écran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Rotonde</vt:lpstr>
      <vt:lpstr>Animació Intervinents a la maternal</vt:lpstr>
      <vt:lpstr>Présentation PowerPoint</vt:lpstr>
      <vt:lpstr> La comunicació verbal és un factor important del desenvolupament dels conceptes infantils.  Petita secció: coneixements gràcies a l’acció directe sobre els objectes. És l’adult que estableix la comunicació. Mitjana secció: verbalització de l’acció imediata. L’adult estimula i inicia aqueixa evolució al sí d’intercanvis col·lectius. Principis de justificacions, d’organitzacions d’accions dins l’espai i el temps. Gran secció:  posada a distància de cara a les activitats. Lligams entre accions i resultats. Consolidar els lligams entre el pensament i el llenguatge. Educació « langagière » per afavorir el desenvolupament cognitiu (categoritzar, organitzar, anticipar… )-memòria executiva  </vt:lpstr>
      <vt:lpstr>Présentation PowerPoint</vt:lpstr>
      <vt:lpstr>Cummins, J. (2000), Lenguaje, poder y pedagogía. Madrid: Morata</vt:lpstr>
      <vt:lpstr>Fer     dir el fer     pensar el fer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Caillis-Bonet Florence</dc:creator>
  <cp:lastModifiedBy>Caillis-Bonet Florence</cp:lastModifiedBy>
  <cp:revision>38</cp:revision>
  <dcterms:created xsi:type="dcterms:W3CDTF">2016-11-06T10:14:25Z</dcterms:created>
  <dcterms:modified xsi:type="dcterms:W3CDTF">2017-03-09T14:42:52Z</dcterms:modified>
</cp:coreProperties>
</file>