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78" r:id="rId14"/>
    <p:sldId id="282" r:id="rId15"/>
    <p:sldId id="281" r:id="rId16"/>
    <p:sldId id="256" r:id="rId17"/>
    <p:sldId id="270" r:id="rId18"/>
    <p:sldId id="274" r:id="rId19"/>
    <p:sldId id="275" r:id="rId20"/>
    <p:sldId id="272" r:id="rId21"/>
    <p:sldId id="276" r:id="rId22"/>
  </p:sldIdLst>
  <p:sldSz cx="9144000" cy="6858000" type="screen4x3"/>
  <p:notesSz cx="6858000" cy="9525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28/02/2017</a:t>
            </a:fld>
            <a:endParaRPr lang="fr-BE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28/02/2017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28/02/2017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 altLang="fr-FR"/>
              <a:t>IEN S.Sicard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726BE7A-55D2-45F7-AB15-696AB5CEE87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91135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28/02/2017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28/02/2017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28/02/2017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28/02/2017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28/02/2017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28/02/2017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28/02/2017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28/02/2017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t>28/02/2017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BE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Parcours%201,%202,%203...%20Construire%20le%20nombre%20en%20petite%20section%20d.mp4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r>
              <a:rPr lang="fr-FR" sz="7200" dirty="0" smtClean="0"/>
              <a:t>  La construction du</a:t>
            </a:r>
            <a:br>
              <a:rPr lang="fr-FR" sz="7200" dirty="0" smtClean="0"/>
            </a:br>
            <a:r>
              <a:rPr lang="fr-FR" sz="7200" dirty="0" smtClean="0"/>
              <a:t>  nombre à l’école </a:t>
            </a:r>
            <a:br>
              <a:rPr lang="fr-FR" sz="7200" dirty="0" smtClean="0"/>
            </a:br>
            <a:r>
              <a:rPr lang="fr-FR" sz="7200" dirty="0"/>
              <a:t> </a:t>
            </a:r>
            <a:r>
              <a:rPr lang="fr-FR" sz="7200" dirty="0" smtClean="0"/>
              <a:t> maternelle</a:t>
            </a:r>
            <a:br>
              <a:rPr lang="fr-FR" sz="7200" dirty="0" smtClean="0"/>
            </a:br>
            <a:r>
              <a:rPr lang="fr-FR" sz="7200" dirty="0" smtClean="0"/>
              <a:t>  </a:t>
            </a:r>
            <a:r>
              <a:rPr lang="fr-FR" sz="1600" dirty="0" smtClean="0"/>
              <a:t>animation pédagogique présentée par </a:t>
            </a:r>
            <a:br>
              <a:rPr lang="fr-FR" sz="1600" dirty="0" smtClean="0"/>
            </a:br>
            <a:r>
              <a:rPr lang="fr-FR" sz="1600" dirty="0"/>
              <a:t> </a:t>
            </a:r>
            <a:r>
              <a:rPr lang="fr-FR" sz="1600" dirty="0" smtClean="0"/>
              <a:t>        Edith Guilbert et Claire </a:t>
            </a:r>
            <a:r>
              <a:rPr lang="fr-FR" sz="1600" dirty="0" err="1" smtClean="0"/>
              <a:t>Oustailler</a:t>
            </a:r>
            <a:r>
              <a:rPr lang="fr-FR" sz="1600" dirty="0" smtClean="0"/>
              <a:t>, PEMF école </a:t>
            </a:r>
            <a:br>
              <a:rPr lang="fr-FR" sz="1600" dirty="0" smtClean="0"/>
            </a:br>
            <a:r>
              <a:rPr lang="fr-FR" sz="1600" dirty="0"/>
              <a:t> </a:t>
            </a:r>
            <a:r>
              <a:rPr lang="fr-FR" sz="1600" dirty="0" smtClean="0"/>
              <a:t>        maternelle Blaise Pascal  de Perpignan et</a:t>
            </a:r>
            <a:br>
              <a:rPr lang="fr-FR" sz="1600" dirty="0" smtClean="0"/>
            </a:br>
            <a:r>
              <a:rPr lang="fr-FR" sz="1600" dirty="0"/>
              <a:t> </a:t>
            </a:r>
            <a:r>
              <a:rPr lang="fr-FR" sz="1600" dirty="0" smtClean="0"/>
              <a:t>        Florence </a:t>
            </a:r>
            <a:r>
              <a:rPr lang="fr-FR" sz="1600" dirty="0" err="1" smtClean="0"/>
              <a:t>Caillis</a:t>
            </a:r>
            <a:r>
              <a:rPr lang="fr-FR" sz="1600" dirty="0" smtClean="0"/>
              <a:t>-Bonet CPD maternelle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04532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02434"/>
          </a:xfrm>
        </p:spPr>
        <p:txBody>
          <a:bodyPr/>
          <a:lstStyle/>
          <a:p>
            <a:r>
              <a:rPr lang="fr-FR" dirty="0" smtClean="0"/>
              <a:t>Dénombrer? Compter?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838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944215"/>
          </a:xfrm>
        </p:spPr>
        <p:txBody>
          <a:bodyPr/>
          <a:lstStyle/>
          <a:p>
            <a:r>
              <a:rPr lang="fr-FR" dirty="0" smtClean="0"/>
              <a:t>Différentes façons de dénombrer: vers le comptage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60040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Les activités de dénombrement doivent éviter le comptage-numérotage et faire apparaitre lors de l’énumération que </a:t>
            </a:r>
            <a:r>
              <a:rPr lang="fr-FR" b="1" dirty="0" smtClean="0"/>
              <a:t>chacun des noms de nombre désigne la quantité qui vient d’être formée.</a:t>
            </a:r>
          </a:p>
          <a:p>
            <a:endParaRPr lang="fr-FR" b="1" dirty="0"/>
          </a:p>
          <a:p>
            <a:endParaRPr lang="fr-FR" b="1" dirty="0" smtClean="0"/>
          </a:p>
          <a:p>
            <a:r>
              <a:rPr lang="fr-FR" dirty="0" smtClean="0"/>
              <a:t>Extrait du programme d’enseignement de l’école maternelle- 2015, p16</a:t>
            </a:r>
          </a:p>
          <a:p>
            <a:endParaRPr lang="fr-FR" b="1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080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97666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4000" b="1" dirty="0" smtClean="0"/>
              <a:t>Différentes façons de dénombrer</a:t>
            </a:r>
            <a:br>
              <a:rPr lang="fr-FR" sz="4000" b="1" dirty="0" smtClean="0"/>
            </a:br>
            <a:r>
              <a:rPr lang="fr-FR" sz="4000" b="1" dirty="0" smtClean="0"/>
              <a:t>pour travailler les principes du comptage mais sans avoir recours au comptage en premier lieu</a:t>
            </a:r>
            <a:br>
              <a:rPr lang="fr-FR" sz="4000" b="1" dirty="0" smtClean="0"/>
            </a:br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dirty="0" smtClean="0"/>
              <a:t>-le </a:t>
            </a:r>
            <a:r>
              <a:rPr lang="fr-FR" dirty="0" err="1" smtClean="0"/>
              <a:t>subitizing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80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fr-FR"/>
              <a:t>IEN S.Sicard</a:t>
            </a:r>
          </a:p>
        </p:txBody>
      </p:sp>
      <p:sp>
        <p:nvSpPr>
          <p:cNvPr id="14351" name="Rectangle 15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fr-FR" altLang="fr-FR">
                <a:solidFill>
                  <a:schemeClr val="tx1"/>
                </a:solidFill>
              </a:rPr>
              <a:t>SUBITIZING</a:t>
            </a:r>
          </a:p>
        </p:txBody>
      </p:sp>
      <p:pic>
        <p:nvPicPr>
          <p:cNvPr id="14353" name="Picture 17" descr="j021594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852738"/>
            <a:ext cx="865187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4" name="Picture 18" descr="j021594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500438"/>
            <a:ext cx="865187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5" name="Picture 19" descr="j021594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844675"/>
            <a:ext cx="865188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6" name="Picture 20" descr="j021594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700213"/>
            <a:ext cx="865187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7" name="Picture 21" descr="j021594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644900"/>
            <a:ext cx="865188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2" name="Picture 26" descr="j021594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4292600"/>
            <a:ext cx="876300" cy="1046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63" name="Picture 27" descr="j021594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19475" y="2708275"/>
            <a:ext cx="866775" cy="1035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64" name="Picture 28" descr="j021594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59563" y="2636838"/>
            <a:ext cx="844550" cy="10080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65" name="Picture 29" descr="j0215941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64388" y="4221163"/>
            <a:ext cx="817562" cy="974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2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9283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Et l’adulte?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052736"/>
            <a:ext cx="8858250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0709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692696"/>
            <a:ext cx="597666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/>
              <a:t>Différentes façons de </a:t>
            </a:r>
            <a:r>
              <a:rPr lang="fr-FR" sz="3200" b="1" dirty="0" smtClean="0"/>
              <a:t>dénombrer pour </a:t>
            </a:r>
            <a:r>
              <a:rPr lang="fr-FR" sz="3200" b="1" dirty="0"/>
              <a:t>travailler les principes du </a:t>
            </a:r>
            <a:r>
              <a:rPr lang="fr-FR" sz="3200" b="1" dirty="0" smtClean="0"/>
              <a:t>comptage </a:t>
            </a:r>
            <a:r>
              <a:rPr lang="fr-FR" sz="3200" b="1" dirty="0"/>
              <a:t>mais sans avoir recours au comptage en premier lieu </a:t>
            </a:r>
            <a:endParaRPr lang="fr-FR" sz="3200" b="1" dirty="0" smtClean="0"/>
          </a:p>
          <a:p>
            <a:endParaRPr lang="fr-FR" sz="3200" b="1" dirty="0" smtClean="0"/>
          </a:p>
          <a:p>
            <a:r>
              <a:rPr lang="fr-FR" sz="3200" b="1" dirty="0"/>
              <a:t>-</a:t>
            </a:r>
            <a:r>
              <a:rPr lang="fr-FR" sz="3200" dirty="0" smtClean="0"/>
              <a:t>la </a:t>
            </a:r>
            <a:r>
              <a:rPr lang="fr-FR" sz="3200" dirty="0"/>
              <a:t>reconnaissance d’une quantité grâce à son organisation spatiale</a:t>
            </a:r>
            <a:br>
              <a:rPr lang="fr-FR" sz="3200" dirty="0"/>
            </a:br>
            <a:r>
              <a:rPr lang="fr-FR" sz="3200" dirty="0"/>
              <a:t>-le comptage</a:t>
            </a:r>
            <a:br>
              <a:rPr lang="fr-FR" sz="3200" dirty="0"/>
            </a:br>
            <a:r>
              <a:rPr lang="fr-FR" sz="3200" dirty="0"/>
              <a:t>-le calcul</a:t>
            </a:r>
          </a:p>
        </p:txBody>
      </p:sp>
    </p:spTree>
    <p:extLst>
      <p:ext uri="{BB962C8B-B14F-4D97-AF65-F5344CB8AC3E}">
        <p14:creationId xmlns:p14="http://schemas.microsoft.com/office/powerpoint/2010/main" val="3650820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32560" y="188640"/>
            <a:ext cx="7406640" cy="164344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nombre en tant que quantité décomposable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fr-FR" dirty="0" smtClean="0">
              <a:hlinkClick r:id="rId2" action="ppaction://hlinkfile"/>
            </a:endParaRPr>
          </a:p>
          <a:p>
            <a:endParaRPr lang="fr-FR" dirty="0">
              <a:hlinkClick r:id="rId2" action="ppaction://hlinkfile"/>
            </a:endParaRPr>
          </a:p>
          <a:p>
            <a:endParaRPr lang="fr-FR" dirty="0" smtClean="0">
              <a:hlinkClick r:id="rId2" action="ppaction://hlinkfile"/>
            </a:endParaRPr>
          </a:p>
          <a:p>
            <a:r>
              <a:rPr lang="fr-FR" dirty="0" smtClean="0">
                <a:hlinkClick r:id="rId2" action="ppaction://hlinkfile"/>
              </a:rPr>
              <a:t>Conférence R. </a:t>
            </a:r>
            <a:r>
              <a:rPr lang="fr-FR" dirty="0" err="1" smtClean="0">
                <a:hlinkClick r:id="rId2" action="ppaction://hlinkfile"/>
              </a:rPr>
              <a:t>Brissiaud</a:t>
            </a:r>
            <a:r>
              <a:rPr lang="fr-FR" dirty="0" smtClean="0">
                <a:hlinkClick r:id="rId2" action="ppaction://hlinkfile"/>
              </a:rPr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600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Mise en pratique par groupe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836712"/>
            <a:ext cx="4040188" cy="424847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half" idx="3"/>
          </p:nvPr>
        </p:nvSpPr>
        <p:spPr>
          <a:xfrm>
            <a:off x="4645025" y="908720"/>
            <a:ext cx="4041775" cy="1512168"/>
          </a:xfrm>
        </p:spPr>
        <p:txBody>
          <a:bodyPr>
            <a:normAutofit fontScale="85000" lnSpcReduction="20000"/>
          </a:bodyPr>
          <a:lstStyle/>
          <a:p>
            <a:endParaRPr lang="fr-FR" dirty="0" smtClean="0"/>
          </a:p>
          <a:p>
            <a:r>
              <a:rPr lang="fr-FR" sz="3600" dirty="0" smtClean="0"/>
              <a:t>différentes modalités particulières </a:t>
            </a:r>
            <a:r>
              <a:rPr lang="fr-FR" sz="3600" dirty="0"/>
              <a:t>d’apprentissage</a:t>
            </a:r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fr-FR" sz="3600" dirty="0" smtClean="0"/>
              <a:t>Quelles stratégies, quelles activités, quels jeux conduire dans </a:t>
            </a:r>
            <a:r>
              <a:rPr lang="fr-FR" sz="3600" smtClean="0"/>
              <a:t>les classes </a:t>
            </a:r>
            <a:r>
              <a:rPr lang="fr-FR" sz="3600" dirty="0" smtClean="0"/>
              <a:t>pour travailler le nombre?</a:t>
            </a:r>
            <a:endParaRPr lang="fr-FR" sz="36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64904"/>
            <a:ext cx="4041775" cy="3561258"/>
          </a:xfrm>
        </p:spPr>
        <p:txBody>
          <a:bodyPr/>
          <a:lstStyle/>
          <a:p>
            <a:pPr marL="285750" indent="-285750">
              <a:defRPr/>
            </a:pPr>
            <a:r>
              <a:rPr lang="fr-FR" dirty="0" smtClean="0"/>
              <a:t>en </a:t>
            </a:r>
            <a:r>
              <a:rPr lang="fr-FR" dirty="0"/>
              <a:t>jouant</a:t>
            </a:r>
          </a:p>
          <a:p>
            <a:pPr marL="285750" indent="-285750">
              <a:defRPr/>
            </a:pPr>
            <a:r>
              <a:rPr lang="fr-FR" dirty="0"/>
              <a:t>en réfléchissant et en résolvant des problèmes</a:t>
            </a:r>
          </a:p>
          <a:p>
            <a:pPr marL="285750" indent="-285750">
              <a:defRPr/>
            </a:pPr>
            <a:r>
              <a:rPr lang="fr-FR" dirty="0"/>
              <a:t>en s’exerçant</a:t>
            </a:r>
          </a:p>
          <a:p>
            <a:pPr marL="285750" indent="-285750">
              <a:defRPr/>
            </a:pPr>
            <a:r>
              <a:rPr lang="fr-FR" dirty="0"/>
              <a:t>en se remémorant et en </a:t>
            </a:r>
            <a:r>
              <a:rPr lang="fr-FR" dirty="0" smtClean="0"/>
              <a:t>mémorisant</a:t>
            </a:r>
          </a:p>
          <a:p>
            <a:pPr marL="285750" indent="-285750">
              <a:defRPr/>
            </a:pPr>
            <a:endParaRPr lang="fr-FR" dirty="0"/>
          </a:p>
          <a:p>
            <a:pPr marL="285750" indent="-285750">
              <a:defRPr/>
            </a:pPr>
            <a:endParaRPr lang="fr-FR" dirty="0" smtClean="0"/>
          </a:p>
          <a:p>
            <a:pPr marL="285750" indent="-285750">
              <a:defRPr/>
            </a:pPr>
            <a:endParaRPr lang="fr-FR" dirty="0" smtClean="0"/>
          </a:p>
          <a:p>
            <a:pPr marL="285750" indent="-285750">
              <a:defRPr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4972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Mise en pratique par groupe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fr-FR" dirty="0" smtClean="0"/>
              <a:t>Mettre </a:t>
            </a:r>
            <a:r>
              <a:rPr lang="fr-FR" dirty="0" smtClean="0"/>
              <a:t>en œuvre une situation de classe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/>
              <a:t>Utiliser </a:t>
            </a:r>
            <a:r>
              <a:rPr lang="fr-FR" b="1" dirty="0"/>
              <a:t>les nombres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/>
              <a:t>Evaluer et comparer des collections d’objets avec des procédures numériques et non numériques</a:t>
            </a:r>
            <a:r>
              <a:rPr lang="fr-FR" dirty="0" smtClean="0"/>
              <a:t>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b="1" dirty="0">
                <a:solidFill>
                  <a:srgbClr val="4F271C">
                    <a:shade val="30000"/>
                    <a:satMod val="150000"/>
                  </a:srgbClr>
                </a:solidFill>
              </a:rPr>
              <a:t>Etudier les nombres</a:t>
            </a:r>
            <a:br>
              <a:rPr lang="fr-FR" b="1" dirty="0">
                <a:solidFill>
                  <a:srgbClr val="4F271C">
                    <a:shade val="30000"/>
                    <a:satMod val="150000"/>
                  </a:srgbClr>
                </a:solidFill>
              </a:rPr>
            </a:br>
            <a:r>
              <a:rPr lang="fr-FR" dirty="0">
                <a:solidFill>
                  <a:srgbClr val="4F271C">
                    <a:shade val="30000"/>
                    <a:satMod val="150000"/>
                  </a:srgbClr>
                </a:solidFill>
              </a:rPr>
              <a:t>Parler des nombres à l’aide de leur décomposition</a:t>
            </a:r>
            <a:br>
              <a:rPr lang="fr-FR" dirty="0">
                <a:solidFill>
                  <a:srgbClr val="4F271C">
                    <a:shade val="30000"/>
                    <a:satMod val="150000"/>
                  </a:srgbClr>
                </a:solidFill>
              </a:rPr>
            </a:b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6549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4941168"/>
            <a:ext cx="6400800" cy="1224136"/>
          </a:xfrm>
        </p:spPr>
        <p:txBody>
          <a:bodyPr>
            <a:noAutofit/>
          </a:bodyPr>
          <a:lstStyle/>
          <a:p>
            <a:r>
              <a:rPr lang="fr-FR" sz="2000" dirty="0" smtClean="0"/>
              <a:t>Lien avec les principes de comptage a construire chez l’élève</a:t>
            </a:r>
            <a:br>
              <a:rPr lang="fr-FR" sz="2000" dirty="0" smtClean="0"/>
            </a:br>
            <a:r>
              <a:rPr lang="fr-FR" sz="2000" dirty="0" smtClean="0"/>
              <a:t>-</a:t>
            </a:r>
            <a:endParaRPr lang="fr-FR" sz="20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16632"/>
            <a:ext cx="6400800" cy="4608512"/>
          </a:xfrm>
        </p:spPr>
        <p:txBody>
          <a:bodyPr>
            <a:noAutofit/>
          </a:bodyPr>
          <a:lstStyle/>
          <a:p>
            <a:pPr algn="ctr"/>
            <a:endParaRPr lang="fr-FR" sz="6000" dirty="0"/>
          </a:p>
          <a:p>
            <a:pPr algn="ctr"/>
            <a:endParaRPr lang="fr-FR" sz="6000" dirty="0" smtClean="0"/>
          </a:p>
          <a:p>
            <a:pPr algn="ctr"/>
            <a:r>
              <a:rPr lang="fr-FR" sz="6000" dirty="0" smtClean="0"/>
              <a:t>Mise en commun</a:t>
            </a:r>
          </a:p>
          <a:p>
            <a:pPr algn="ctr"/>
            <a:endParaRPr lang="fr-FR" sz="6000" dirty="0" smtClean="0"/>
          </a:p>
          <a:p>
            <a:pPr algn="ctr"/>
            <a:endParaRPr lang="fr-FR" sz="6000" dirty="0"/>
          </a:p>
          <a:p>
            <a:pPr algn="ctr"/>
            <a:r>
              <a:rPr lang="fr-FR" sz="6000" dirty="0" smtClean="0"/>
              <a:t> des </a:t>
            </a:r>
          </a:p>
          <a:p>
            <a:pPr algn="ctr"/>
            <a:endParaRPr lang="fr-FR" sz="6000" dirty="0" smtClean="0"/>
          </a:p>
          <a:p>
            <a:pPr algn="ctr"/>
            <a:endParaRPr lang="fr-FR" sz="6000" dirty="0"/>
          </a:p>
          <a:p>
            <a:pPr algn="ctr"/>
            <a:r>
              <a:rPr lang="fr-FR" sz="6000" dirty="0" smtClean="0"/>
              <a:t>situations de</a:t>
            </a:r>
          </a:p>
          <a:p>
            <a:pPr algn="ctr"/>
            <a:endParaRPr lang="fr-FR" sz="6000" dirty="0" smtClean="0"/>
          </a:p>
          <a:p>
            <a:pPr algn="ctr"/>
            <a:r>
              <a:rPr lang="fr-FR" sz="6000" dirty="0" smtClean="0"/>
              <a:t> </a:t>
            </a:r>
          </a:p>
          <a:p>
            <a:pPr algn="ctr"/>
            <a:r>
              <a:rPr lang="fr-FR" sz="6000" dirty="0" smtClean="0"/>
              <a:t>classes élaborées</a:t>
            </a:r>
          </a:p>
          <a:p>
            <a:pPr algn="ctr"/>
            <a:endParaRPr lang="fr-FR" sz="6000" dirty="0" smtClean="0"/>
          </a:p>
          <a:p>
            <a:pPr algn="ctr"/>
            <a:endParaRPr lang="fr-FR" sz="6000" dirty="0"/>
          </a:p>
          <a:p>
            <a:pPr algn="ctr"/>
            <a:r>
              <a:rPr lang="fr-FR" sz="6000" dirty="0" smtClean="0"/>
              <a:t> par les groupes</a:t>
            </a:r>
          </a:p>
          <a:p>
            <a:pPr algn="ctr"/>
            <a:r>
              <a:rPr lang="fr-FR" sz="6000" dirty="0" smtClean="0"/>
              <a:t> 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4290160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656183"/>
          </a:xfrm>
        </p:spPr>
        <p:txBody>
          <a:bodyPr/>
          <a:lstStyle/>
          <a:p>
            <a:r>
              <a:rPr lang="fr-FR" dirty="0" smtClean="0"/>
              <a:t>Quels enjeux?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3145904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L’école maternelle doit conduire progressivement chacun à comprendre que les nombres permettent à la fois d’exprimer des quantités (usage cardinal) et d’exprimer un rang ou un positionnement dans une liste (usage ordinal). Cet apprentissage demande du temps et la confrontation à de nombreuses situations impliquant des activités pré-numériques puis numériques.</a:t>
            </a:r>
          </a:p>
          <a:p>
            <a:endParaRPr lang="fr-FR" dirty="0" smtClean="0"/>
          </a:p>
          <a:p>
            <a:r>
              <a:rPr lang="fr-FR" dirty="0" smtClean="0"/>
              <a:t>Extrait du programme d’enseignement de l’école maternelle-2015, p15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380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028" y="116632"/>
            <a:ext cx="7498080" cy="6539056"/>
          </a:xfrm>
        </p:spPr>
        <p:txBody>
          <a:bodyPr>
            <a:normAutofit/>
          </a:bodyPr>
          <a:lstStyle/>
          <a:p>
            <a:endParaRPr lang="fr-FR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3995936" y="2564904"/>
            <a:ext cx="2304256" cy="235826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Observations des stratégies et procédures de l’élève dans la construction du principe de comptage</a:t>
            </a:r>
            <a:endParaRPr lang="fr-F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35696" y="980728"/>
            <a:ext cx="1152128" cy="23762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 principe d’ordre stable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L’élève sait réciter la comptine numérique dans l’ordre attendu 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9672" y="4113076"/>
            <a:ext cx="1656184" cy="16201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 principe d’énumération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L’lève est capable de prendre en compte chaque objet « une fois et une seule fois »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95936" y="188640"/>
            <a:ext cx="2016224" cy="1980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 principe cardinal 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L’élève sait que le dernier mot-nombre prononcé correspond au nombre total d’objets de la collection. Il répond à la question: combien?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20272" y="692696"/>
            <a:ext cx="1728192" cy="14761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 principe d’adéquation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L’élève est capable de synchroniser geste et parole. Il associe un mot nombre à chaque objet pointé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0272" y="2996952"/>
            <a:ext cx="1728192" cy="223224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 principe d’ordre indifférent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L’élève sait que l’ordre dans lequel les objets sont pris en compte n’influe pas sur le cardinal de la collection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51920" y="5229200"/>
            <a:ext cx="2880320" cy="14401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 principe d’abstraction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L’élève accepte de dénombrer des objets disparates:  la nature des objets n’influe pas sur le cardinal de la collection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 flipV="1">
            <a:off x="5004048" y="2168860"/>
            <a:ext cx="0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H="1" flipV="1">
            <a:off x="2987824" y="2492896"/>
            <a:ext cx="100811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H="1">
            <a:off x="3275856" y="4221088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5004048" y="4923166"/>
            <a:ext cx="0" cy="3060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6300192" y="3861048"/>
            <a:ext cx="72008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V="1">
            <a:off x="6300192" y="1844824"/>
            <a:ext cx="72008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30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3154680"/>
          </a:xfrm>
        </p:spPr>
        <p:txBody>
          <a:bodyPr>
            <a:normAutofit/>
          </a:bodyPr>
          <a:lstStyle/>
          <a:p>
            <a:r>
              <a:rPr lang="fr-FR" dirty="0" smtClean="0"/>
              <a:t>Merci pour votre participation</a:t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5523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Quels enjeux pour travailler la construction du nombre?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-</a:t>
            </a:r>
            <a:r>
              <a:rPr lang="fr-FR" sz="3600" dirty="0" smtClean="0"/>
              <a:t>Nombre en tant qu’objet d’apprentissage</a:t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- Nombre en tant qu’outil pour résoudre des problèmes</a:t>
            </a:r>
            <a:endParaRPr lang="fr-FR" sz="3600" dirty="0"/>
          </a:p>
        </p:txBody>
      </p:sp>
      <p:sp>
        <p:nvSpPr>
          <p:cNvPr id="3" name="Double flèche horizontale 2"/>
          <p:cNvSpPr/>
          <p:nvPr/>
        </p:nvSpPr>
        <p:spPr>
          <a:xfrm rot="5580099">
            <a:off x="4538494" y="3399817"/>
            <a:ext cx="869277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726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230425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  Ce </a:t>
            </a:r>
            <a:r>
              <a:rPr lang="fr-FR" dirty="0"/>
              <a:t>que disent les programmes 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  de </a:t>
            </a:r>
            <a:r>
              <a:rPr lang="fr-FR" dirty="0"/>
              <a:t>2015 sur le nombre à la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 </a:t>
            </a:r>
            <a:r>
              <a:rPr lang="fr-FR" dirty="0" smtClean="0"/>
              <a:t>  maternelle?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>
            <a:normAutofit fontScale="92500" lnSpcReduction="20000"/>
          </a:bodyPr>
          <a:lstStyle/>
          <a:p>
            <a:pPr algn="l"/>
            <a:endParaRPr lang="fr-FR" sz="1800" b="1" dirty="0" smtClean="0"/>
          </a:p>
          <a:p>
            <a:pPr algn="l"/>
            <a:endParaRPr lang="fr-FR" sz="1800" b="1" dirty="0"/>
          </a:p>
          <a:p>
            <a:pPr algn="l"/>
            <a:r>
              <a:rPr lang="fr-FR" sz="1800" b="1" dirty="0" smtClean="0"/>
              <a:t>Utiliser les nombres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fr-FR" sz="1800" dirty="0" smtClean="0"/>
              <a:t>Evaluer et comparer des collections d’objets avec des procédures numériques et non numériques.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fr-FR" sz="1800" dirty="0" smtClean="0"/>
              <a:t>Réaliser une collection dont le cardinal est donné. Utiliser le dénombrement pour comparer deux quantités, pour constituer une collection d’une taille donnée ou pour réaliser une collection de quantité égale à la collection proposée.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fr-FR" sz="1800" dirty="0" smtClean="0"/>
              <a:t>Utiliser le nombre pour exprimer la position d’un objet ou d’une personne dans un jeu, dans une situation organisée, sur un rang ou pour comparer des positions.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fr-FR" sz="1800" dirty="0" smtClean="0"/>
              <a:t>Mobiliser des symboles analogiques, verbaux ou écrits, conventionnels ou non conventionnels pour communiquer des informations orales et écrites sur une quantité.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endParaRPr lang="fr-FR" sz="1800" dirty="0" smtClean="0"/>
          </a:p>
          <a:p>
            <a:pPr algn="l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881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230425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Ce que disent les  </a:t>
            </a:r>
            <a:br>
              <a:rPr lang="fr-FR" dirty="0" smtClean="0"/>
            </a:br>
            <a:r>
              <a:rPr lang="fr-FR" dirty="0" smtClean="0"/>
              <a:t>    programmes de 2015 sur le </a:t>
            </a:r>
            <a:br>
              <a:rPr lang="fr-FR" dirty="0" smtClean="0"/>
            </a:br>
            <a:r>
              <a:rPr lang="fr-FR" dirty="0"/>
              <a:t> </a:t>
            </a:r>
            <a:r>
              <a:rPr lang="fr-FR" dirty="0" smtClean="0"/>
              <a:t>   nombre à la maternelle?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374441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r-FR" sz="1800" b="1" dirty="0" smtClean="0"/>
              <a:t>Etudier les nombres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fr-FR" sz="1800" dirty="0" smtClean="0"/>
              <a:t>Avoir compris que le cardinal  ne change pas si on modifie la disposition spatiale ou la nature des éléments.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fr-FR" sz="1800" dirty="0" smtClean="0"/>
              <a:t>Avoir compris que tout nombre s’obtient en ajoutant un nombre au précédent et que cela correspond à l’ajout d’une unité à la quantité précédente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fr-FR" sz="1800" dirty="0" smtClean="0"/>
              <a:t>Quantifier des collections jusqu’à 10 au moins; les composer et les décomposer par manipulations effectives puis mentales. Dire combien il faut ajouter ou enlever pour obtenir des quantités ne dépassant pas dix.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fr-FR" sz="1800" dirty="0" smtClean="0"/>
              <a:t>Parler des nombres à l’aide de leur décomposition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fr-FR" sz="1800" dirty="0" smtClean="0"/>
              <a:t>Dire la suite des nombres jusqu’à trente. Lire les nombres écrits en chiffres jusqu’à dix.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FR" sz="18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FR" sz="1800" dirty="0" smtClean="0"/>
          </a:p>
          <a:p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427939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1332731"/>
          </a:xfrm>
        </p:spPr>
        <p:txBody>
          <a:bodyPr/>
          <a:lstStyle/>
          <a:p>
            <a:pPr algn="ctr"/>
            <a:r>
              <a:rPr lang="fr-FR" dirty="0" smtClean="0"/>
              <a:t>Nombre, chiffre, numéro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60648"/>
            <a:ext cx="7772400" cy="6120679"/>
          </a:xfrm>
        </p:spPr>
        <p:txBody>
          <a:bodyPr>
            <a:noAutofit/>
          </a:bodyPr>
          <a:lstStyle/>
          <a:p>
            <a:r>
              <a:rPr lang="fr-FR" sz="4400" dirty="0" smtClean="0"/>
              <a:t>Le nombre:</a:t>
            </a:r>
          </a:p>
          <a:p>
            <a:endParaRPr lang="fr-FR" sz="4400" dirty="0" smtClean="0"/>
          </a:p>
          <a:p>
            <a:r>
              <a:rPr lang="fr-FR" sz="4400" dirty="0" smtClean="0"/>
              <a:t>S’accorder sur le lexique et </a:t>
            </a:r>
          </a:p>
          <a:p>
            <a:endParaRPr lang="fr-FR" sz="4400" dirty="0"/>
          </a:p>
          <a:p>
            <a:r>
              <a:rPr lang="fr-FR" sz="4400" dirty="0" smtClean="0"/>
              <a:t>les concepts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98736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32560" y="0"/>
            <a:ext cx="7406640" cy="198884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Nombre</a:t>
            </a:r>
            <a:r>
              <a:rPr lang="fr-FR" dirty="0"/>
              <a:t>, chiffre, </a:t>
            </a:r>
            <a:r>
              <a:rPr lang="fr-FR" dirty="0" smtClean="0"/>
              <a:t>numéro?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fr-FR" dirty="0" smtClean="0"/>
              <a:t>10 chiffres et une infinité de nombres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fr-FR" dirty="0"/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fr-FR" dirty="0" smtClean="0"/>
              <a:t>Le numéro sert à désigner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660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2376264"/>
          </a:xfrm>
        </p:spPr>
        <p:txBody>
          <a:bodyPr>
            <a:normAutofit/>
          </a:bodyPr>
          <a:lstStyle/>
          <a:p>
            <a:r>
              <a:rPr lang="fr-FR" dirty="0" smtClean="0"/>
              <a:t>Le nombre= un concept qui revêt deux fonctions</a:t>
            </a:r>
            <a:br>
              <a:rPr lang="fr-FR" dirty="0" smtClean="0"/>
            </a:br>
            <a:r>
              <a:rPr lang="fr-FR" dirty="0" smtClean="0"/>
              <a:t>cardinal ou ordinal?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Dans l’apprentissage du nombre à l’école maternelle, il convient de faire construire le nombre pour exprimer les quantités, de stabiliser la connaissance des petits nombres et d’utiliser le nombre comme mémoire de la position.</a:t>
            </a:r>
          </a:p>
          <a:p>
            <a:r>
              <a:rPr lang="fr-FR" dirty="0" smtClean="0"/>
              <a:t>L’enseignant favorise le développement très progressif de chacune de ces dimensions pour contribuer à la construction de la notion de nombre.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Extrait du programme d’enseignement de l’école maternelle- 2015, p15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631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txBody>
          <a:bodyPr>
            <a:normAutofit/>
          </a:bodyPr>
          <a:lstStyle/>
          <a:p>
            <a:r>
              <a:rPr lang="fr-FR" dirty="0" smtClean="0"/>
              <a:t>Il n’y a pas d’ordre à privilégier dans leur enseignement mais les deux concepts doivent être identifiés et abordés dès l’école maternelle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635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227</TotalTime>
  <Words>755</Words>
  <Application>Microsoft Office PowerPoint</Application>
  <PresentationFormat>Affichage à l'écran (4:3)</PresentationFormat>
  <Paragraphs>104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Solstice</vt:lpstr>
      <vt:lpstr>  La construction du   nombre à l’école    maternelle   animation pédagogique présentée par           Edith Guilbert et Claire Oustailler, PEMF école           maternelle Blaise Pascal  de Perpignan et          Florence Caillis-Bonet CPD maternelle</vt:lpstr>
      <vt:lpstr>Quels enjeux? </vt:lpstr>
      <vt:lpstr>Quels enjeux pour travailler la construction du nombre?  -Nombre en tant qu’objet d’apprentissage   - Nombre en tant qu’outil pour résoudre des problèmes</vt:lpstr>
      <vt:lpstr>    Ce que disent les programmes     de 2015 sur le nombre à la     maternelle? </vt:lpstr>
      <vt:lpstr>  Ce que disent les       programmes de 2015 sur le      nombre à la maternelle? </vt:lpstr>
      <vt:lpstr>Nombre, chiffre, numéro</vt:lpstr>
      <vt:lpstr>              Nombre, chiffre, numéro?  </vt:lpstr>
      <vt:lpstr>Le nombre= un concept qui revêt deux fonctions cardinal ou ordinal?</vt:lpstr>
      <vt:lpstr>Il n’y a pas d’ordre à privilégier dans leur enseignement mais les deux concepts doivent être identifiés et abordés dès l’école maternelle</vt:lpstr>
      <vt:lpstr>Dénombrer? Compter?</vt:lpstr>
      <vt:lpstr>Différentes façons de dénombrer: vers le comptage</vt:lpstr>
      <vt:lpstr>   Différentes façons de dénombrer pour travailler les principes du comptage mais sans avoir recours au comptage en premier lieu  -le subitizing    </vt:lpstr>
      <vt:lpstr>SUBITIZING</vt:lpstr>
      <vt:lpstr>Et l’adulte?</vt:lpstr>
      <vt:lpstr>Présentation PowerPoint</vt:lpstr>
      <vt:lpstr>   nombre en tant que quantité décomposable </vt:lpstr>
      <vt:lpstr>Mise en pratique par groupe </vt:lpstr>
      <vt:lpstr>Mise en pratique par groupe </vt:lpstr>
      <vt:lpstr>Lien avec les principes de comptage a construire chez l’élève -</vt:lpstr>
      <vt:lpstr>Présentation PowerPoint</vt:lpstr>
      <vt:lpstr>Merci pour votre participation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Caillis-Bonet Florence</dc:creator>
  <cp:lastModifiedBy>Caillis-Bonet Florence</cp:lastModifiedBy>
  <cp:revision>77</cp:revision>
  <cp:lastPrinted>2017-02-25T18:04:36Z</cp:lastPrinted>
  <dcterms:created xsi:type="dcterms:W3CDTF">2017-02-24T10:50:29Z</dcterms:created>
  <dcterms:modified xsi:type="dcterms:W3CDTF">2017-02-28T15:59:26Z</dcterms:modified>
</cp:coreProperties>
</file>