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sldIdLst>
    <p:sldId id="271" r:id="rId2"/>
    <p:sldId id="407" r:id="rId3"/>
    <p:sldId id="383" r:id="rId4"/>
    <p:sldId id="327" r:id="rId5"/>
    <p:sldId id="384" r:id="rId6"/>
    <p:sldId id="385" r:id="rId7"/>
    <p:sldId id="359" r:id="rId8"/>
    <p:sldId id="360" r:id="rId9"/>
    <p:sldId id="343" r:id="rId10"/>
    <p:sldId id="344" r:id="rId11"/>
    <p:sldId id="348" r:id="rId12"/>
    <p:sldId id="349" r:id="rId13"/>
    <p:sldId id="350" r:id="rId14"/>
    <p:sldId id="351" r:id="rId15"/>
    <p:sldId id="413" r:id="rId16"/>
    <p:sldId id="395" r:id="rId17"/>
    <p:sldId id="396" r:id="rId18"/>
    <p:sldId id="397" r:id="rId19"/>
    <p:sldId id="398" r:id="rId20"/>
    <p:sldId id="399" r:id="rId21"/>
    <p:sldId id="386" r:id="rId22"/>
    <p:sldId id="403" r:id="rId23"/>
    <p:sldId id="404" r:id="rId24"/>
    <p:sldId id="405" r:id="rId25"/>
    <p:sldId id="406" r:id="rId26"/>
    <p:sldId id="400" r:id="rId27"/>
    <p:sldId id="414" r:id="rId28"/>
    <p:sldId id="352" r:id="rId29"/>
    <p:sldId id="353" r:id="rId30"/>
    <p:sldId id="355" r:id="rId31"/>
    <p:sldId id="356" r:id="rId32"/>
    <p:sldId id="357" r:id="rId33"/>
    <p:sldId id="416" r:id="rId34"/>
    <p:sldId id="410" r:id="rId35"/>
    <p:sldId id="390" r:id="rId36"/>
    <p:sldId id="391" r:id="rId37"/>
    <p:sldId id="392" r:id="rId38"/>
    <p:sldId id="393" r:id="rId39"/>
    <p:sldId id="417" r:id="rId40"/>
    <p:sldId id="418" r:id="rId41"/>
    <p:sldId id="419" r:id="rId42"/>
    <p:sldId id="411" r:id="rId43"/>
    <p:sldId id="420" r:id="rId44"/>
    <p:sldId id="421" r:id="rId45"/>
    <p:sldId id="422" r:id="rId46"/>
    <p:sldId id="423" r:id="rId47"/>
    <p:sldId id="424" r:id="rId48"/>
    <p:sldId id="425" r:id="rId4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8"/>
    <p:restoredTop sz="50000" autoAdjust="0"/>
  </p:normalViewPr>
  <p:slideViewPr>
    <p:cSldViewPr snapToGrid="0" snapToObjects="1">
      <p:cViewPr varScale="1">
        <p:scale>
          <a:sx n="86" d="100"/>
          <a:sy n="86" d="100"/>
        </p:scale>
        <p:origin x="6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6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CD442-2619-7740-BF68-F75E7EEF15D6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C1B50-2AD3-A34C-944E-A2073D675D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156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8863B6-C46D-E442-A584-AD9BB79F520A}" type="slidenum">
              <a:rPr lang="fr-FR"/>
              <a:pPr/>
              <a:t>1</a:t>
            </a:fld>
            <a:endParaRPr lang="fr-FR"/>
          </a:p>
        </p:txBody>
      </p:sp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857250" y="685800"/>
            <a:ext cx="51435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49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2850" cy="42021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049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AC070F-76EE-B64C-B218-9621ED0D1013}" type="slidenum">
              <a:rPr lang="fr-FR"/>
              <a:pPr/>
              <a:t>13</a:t>
            </a:fld>
            <a:endParaRPr lang="fr-FR"/>
          </a:p>
        </p:txBody>
      </p:sp>
      <p:sp>
        <p:nvSpPr>
          <p:cNvPr id="10752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70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r"/>
            <a:fld id="{671CEC1F-35E5-084C-AB93-D7F8E7B732CA}" type="slidenum">
              <a:rPr lang="fr-FR" sz="1200">
                <a:cs typeface="Arial Unicode MS" charset="0"/>
              </a:rPr>
              <a:pPr algn="r"/>
              <a:t>13</a:t>
            </a:fld>
            <a:endParaRPr lang="fr-FR" sz="1200">
              <a:cs typeface="Arial Unicode MS" charset="0"/>
            </a:endParaRPr>
          </a:p>
        </p:txBody>
      </p:sp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670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endParaRPr lang="fr-FR" sz="1200">
              <a:cs typeface="Arial Unicode MS" charset="0"/>
            </a:endParaRP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0" y="0"/>
            <a:ext cx="29670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endParaRPr lang="fr-FR" sz="1200">
              <a:cs typeface="Arial Unicode MS" charset="0"/>
            </a:endParaRP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670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r"/>
            <a:endParaRPr lang="fr-FR" sz="1200">
              <a:cs typeface="Arial Unicode MS" charset="0"/>
            </a:endParaRP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857250" y="685800"/>
            <a:ext cx="51435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7526" name="Text Box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4438" cy="42132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292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F3A0F5-E82F-5646-B4A3-CBD909F4FD4B}" type="slidenum">
              <a:rPr lang="fr-FR"/>
              <a:pPr/>
              <a:t>14</a:t>
            </a:fld>
            <a:endParaRPr lang="fr-FR"/>
          </a:p>
        </p:txBody>
      </p:sp>
      <p:sp>
        <p:nvSpPr>
          <p:cNvPr id="109569" name="Text Box 1"/>
          <p:cNvSpPr txBox="1">
            <a:spLocks noChangeArrowheads="1"/>
          </p:cNvSpPr>
          <p:nvPr/>
        </p:nvSpPr>
        <p:spPr bwMode="auto">
          <a:xfrm>
            <a:off x="858838" y="685800"/>
            <a:ext cx="5135562" cy="3424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95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4438" cy="4203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668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BEBB9E-F632-CA4D-859F-3021FCEC923A}" type="slidenum">
              <a:rPr lang="fr-FR"/>
              <a:pPr/>
              <a:t>16</a:t>
            </a:fld>
            <a:endParaRPr lang="fr-FR"/>
          </a:p>
        </p:txBody>
      </p:sp>
      <p:sp>
        <p:nvSpPr>
          <p:cNvPr id="819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966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BEBB9E-F632-CA4D-859F-3021FCEC923A}" type="slidenum">
              <a:rPr lang="fr-FR"/>
              <a:pPr/>
              <a:t>17</a:t>
            </a:fld>
            <a:endParaRPr lang="fr-FR"/>
          </a:p>
        </p:txBody>
      </p:sp>
      <p:sp>
        <p:nvSpPr>
          <p:cNvPr id="819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5009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BEBB9E-F632-CA4D-859F-3021FCEC923A}" type="slidenum">
              <a:rPr lang="fr-FR"/>
              <a:pPr/>
              <a:t>18</a:t>
            </a:fld>
            <a:endParaRPr lang="fr-FR"/>
          </a:p>
        </p:txBody>
      </p:sp>
      <p:sp>
        <p:nvSpPr>
          <p:cNvPr id="819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388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BEBB9E-F632-CA4D-859F-3021FCEC923A}" type="slidenum">
              <a:rPr lang="fr-FR"/>
              <a:pPr/>
              <a:t>19</a:t>
            </a:fld>
            <a:endParaRPr lang="fr-FR"/>
          </a:p>
        </p:txBody>
      </p:sp>
      <p:sp>
        <p:nvSpPr>
          <p:cNvPr id="819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73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BEBB9E-F632-CA4D-859F-3021FCEC923A}" type="slidenum">
              <a:rPr lang="fr-FR"/>
              <a:pPr/>
              <a:t>20</a:t>
            </a:fld>
            <a:endParaRPr lang="fr-FR"/>
          </a:p>
        </p:txBody>
      </p:sp>
      <p:sp>
        <p:nvSpPr>
          <p:cNvPr id="819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3823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E1C2DA-D138-874E-8DDE-5D4C5311FCE7}" type="slidenum">
              <a:rPr lang="fr-FR"/>
              <a:pPr/>
              <a:t>21</a:t>
            </a:fld>
            <a:endParaRPr lang="fr-FR"/>
          </a:p>
        </p:txBody>
      </p:sp>
      <p:sp>
        <p:nvSpPr>
          <p:cNvPr id="849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49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1919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E1C2DA-D138-874E-8DDE-5D4C5311FCE7}" type="slidenum">
              <a:rPr lang="fr-FR"/>
              <a:pPr/>
              <a:t>22</a:t>
            </a:fld>
            <a:endParaRPr lang="fr-FR"/>
          </a:p>
        </p:txBody>
      </p:sp>
      <p:sp>
        <p:nvSpPr>
          <p:cNvPr id="849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49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5983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E1C2DA-D138-874E-8DDE-5D4C5311FCE7}" type="slidenum">
              <a:rPr lang="fr-FR"/>
              <a:pPr/>
              <a:t>23</a:t>
            </a:fld>
            <a:endParaRPr lang="fr-FR"/>
          </a:p>
        </p:txBody>
      </p:sp>
      <p:sp>
        <p:nvSpPr>
          <p:cNvPr id="849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49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3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5260909-82BB-744C-8D39-A532416EB8C7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45058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1541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E1C2DA-D138-874E-8DDE-5D4C5311FCE7}" type="slidenum">
              <a:rPr lang="fr-FR"/>
              <a:pPr/>
              <a:t>24</a:t>
            </a:fld>
            <a:endParaRPr lang="fr-FR"/>
          </a:p>
        </p:txBody>
      </p:sp>
      <p:sp>
        <p:nvSpPr>
          <p:cNvPr id="849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49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8873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E1C2DA-D138-874E-8DDE-5D4C5311FCE7}" type="slidenum">
              <a:rPr lang="fr-FR"/>
              <a:pPr/>
              <a:t>25</a:t>
            </a:fld>
            <a:endParaRPr lang="fr-FR"/>
          </a:p>
        </p:txBody>
      </p:sp>
      <p:sp>
        <p:nvSpPr>
          <p:cNvPr id="849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49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8485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67B06E-CDFC-BA42-8282-43E0D5BC090A}" type="slidenum">
              <a:rPr lang="fr-FR"/>
              <a:pPr/>
              <a:t>26</a:t>
            </a:fld>
            <a:endParaRPr lang="fr-FR"/>
          </a:p>
        </p:txBody>
      </p:sp>
      <p:sp>
        <p:nvSpPr>
          <p:cNvPr id="11264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r"/>
            <a:fld id="{E8858A83-52E5-E547-96B9-5357041C773B}" type="slidenum">
              <a:rPr lang="fr-FR" sz="1200">
                <a:cs typeface="Arial Unicode MS" charset="0"/>
              </a:rPr>
              <a:pPr algn="r"/>
              <a:t>26</a:t>
            </a:fld>
            <a:endParaRPr lang="fr-FR" sz="1200">
              <a:cs typeface="Arial Unicode MS" charset="0"/>
            </a:endParaRPr>
          </a:p>
        </p:txBody>
      </p:sp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endParaRPr lang="fr-FR" sz="1200">
              <a:cs typeface="Arial Unicode MS" charset="0"/>
            </a:endParaRP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endParaRPr lang="fr-FR" sz="1200">
              <a:cs typeface="Arial Unicode MS" charset="0"/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r"/>
            <a:endParaRPr lang="fr-FR" sz="1200">
              <a:cs typeface="Arial Unicode MS" charset="0"/>
            </a:endParaRP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857250" y="685800"/>
            <a:ext cx="51435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46" name="Text Box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375"/>
              </a:spcBef>
            </a:pPr>
            <a:r>
              <a:rPr lang="fr-FR" sz="1000" dirty="0">
                <a:latin typeface="Optima"/>
                <a:cs typeface="MS Gothic" charset="0"/>
              </a:rPr>
              <a:t>Les connaissances primaires correspondent aux acquisitions anciennes de l’espèce humaine (parler sa langue maternelle, reconnaître des visages, résoudre des problèmes) </a:t>
            </a:r>
          </a:p>
          <a:p>
            <a:pPr>
              <a:spcBef>
                <a:spcPts val="375"/>
              </a:spcBef>
            </a:pPr>
            <a:r>
              <a:rPr lang="fr-FR" sz="1000" dirty="0">
                <a:latin typeface="Optima"/>
                <a:cs typeface="MS Gothic" charset="0"/>
              </a:rPr>
              <a:t>Sont acquises sans enseignement</a:t>
            </a:r>
          </a:p>
          <a:p>
            <a:pPr>
              <a:spcBef>
                <a:spcPts val="375"/>
              </a:spcBef>
            </a:pPr>
            <a:r>
              <a:rPr lang="fr-FR" sz="1000" dirty="0">
                <a:latin typeface="Optima"/>
                <a:cs typeface="MS Gothic" charset="0"/>
              </a:rPr>
              <a:t>Apprentissage fonctionne par maturation (imprégnation - adaptation)</a:t>
            </a:r>
          </a:p>
          <a:p>
            <a:pPr>
              <a:spcBef>
                <a:spcPts val="375"/>
              </a:spcBef>
            </a:pPr>
            <a:r>
              <a:rPr lang="fr-FR" sz="1000" dirty="0">
                <a:latin typeface="Optima"/>
                <a:cs typeface="MS Gothic" charset="0"/>
              </a:rPr>
              <a:t>Les connaissances secondaires correspondent aux acquisitions récentes de l’espèce humaine (lire, écrire, faire des mathématiques)</a:t>
            </a:r>
          </a:p>
          <a:p>
            <a:pPr>
              <a:spcBef>
                <a:spcPts val="375"/>
              </a:spcBef>
            </a:pPr>
            <a:r>
              <a:rPr lang="fr-FR" sz="1000" dirty="0">
                <a:latin typeface="Optima"/>
                <a:cs typeface="MS Gothic" charset="0"/>
              </a:rPr>
              <a:t>Nécessitent un enseignement, des efforts et de la motivation</a:t>
            </a:r>
          </a:p>
          <a:p>
            <a:pPr>
              <a:spcBef>
                <a:spcPts val="375"/>
              </a:spcBef>
            </a:pPr>
            <a:r>
              <a:rPr lang="fr-FR" sz="1000" dirty="0">
                <a:latin typeface="Optima"/>
                <a:cs typeface="MS Gothic" charset="0"/>
              </a:rPr>
              <a:t>Apprentissage fonctionne soit :</a:t>
            </a:r>
          </a:p>
          <a:p>
            <a:pPr>
              <a:spcBef>
                <a:spcPts val="375"/>
              </a:spcBef>
            </a:pPr>
            <a:r>
              <a:rPr lang="fr-FR" sz="1000" dirty="0">
                <a:latin typeface="Optima"/>
                <a:cs typeface="MS Gothic" charset="0"/>
              </a:rPr>
              <a:t>Par génération aléatoire et sélection, apprentissage par exploration, découverte…</a:t>
            </a:r>
          </a:p>
          <a:p>
            <a:pPr>
              <a:spcBef>
                <a:spcPts val="375"/>
              </a:spcBef>
            </a:pPr>
            <a:r>
              <a:rPr lang="fr-FR" sz="1000" dirty="0">
                <a:latin typeface="Optima"/>
                <a:cs typeface="MS Gothic" charset="0"/>
              </a:rPr>
              <a:t>Par guidage, enseignement direct et explicite</a:t>
            </a:r>
          </a:p>
        </p:txBody>
      </p:sp>
    </p:spTree>
    <p:extLst>
      <p:ext uri="{BB962C8B-B14F-4D97-AF65-F5344CB8AC3E}">
        <p14:creationId xmlns:p14="http://schemas.microsoft.com/office/powerpoint/2010/main" val="9219470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20C8DE-0DAD-CF43-AC15-1C08EC1FB3DB}" type="slidenum">
              <a:rPr lang="fr-FR"/>
              <a:pPr/>
              <a:t>28</a:t>
            </a:fld>
            <a:endParaRPr lang="fr-FR"/>
          </a:p>
        </p:txBody>
      </p:sp>
      <p:sp>
        <p:nvSpPr>
          <p:cNvPr id="110593" name="Text Box 1"/>
          <p:cNvSpPr txBox="1">
            <a:spLocks noChangeArrowheads="1"/>
          </p:cNvSpPr>
          <p:nvPr/>
        </p:nvSpPr>
        <p:spPr bwMode="auto">
          <a:xfrm>
            <a:off x="858838" y="685800"/>
            <a:ext cx="5135562" cy="3424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0594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4438" cy="4203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1528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C2F704-756F-5F4D-97DE-D4E02BBE3B20}" type="slidenum">
              <a:rPr lang="fr-FR"/>
              <a:pPr/>
              <a:t>29</a:t>
            </a:fld>
            <a:endParaRPr lang="fr-FR"/>
          </a:p>
        </p:txBody>
      </p:sp>
      <p:sp>
        <p:nvSpPr>
          <p:cNvPr id="111617" name="Text Box 1"/>
          <p:cNvSpPr txBox="1">
            <a:spLocks noChangeArrowheads="1"/>
          </p:cNvSpPr>
          <p:nvPr/>
        </p:nvSpPr>
        <p:spPr bwMode="auto">
          <a:xfrm>
            <a:off x="858838" y="685800"/>
            <a:ext cx="5135562" cy="3424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161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4438" cy="4203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592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B1603D-71F7-9849-9060-72B46C2165BE}" type="slidenum">
              <a:rPr lang="fr-FR"/>
              <a:pPr/>
              <a:t>30</a:t>
            </a:fld>
            <a:endParaRPr lang="fr-FR"/>
          </a:p>
        </p:txBody>
      </p:sp>
      <p:sp>
        <p:nvSpPr>
          <p:cNvPr id="10649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70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r"/>
            <a:fld id="{F5D43089-CA85-824C-B054-CF9DD39507CA}" type="slidenum">
              <a:rPr lang="fr-FR" sz="1200">
                <a:cs typeface="Arial Unicode MS" charset="0"/>
              </a:rPr>
              <a:pPr algn="r"/>
              <a:t>30</a:t>
            </a:fld>
            <a:endParaRPr lang="fr-FR" sz="1200">
              <a:cs typeface="Arial Unicode MS" charset="0"/>
            </a:endParaRPr>
          </a:p>
        </p:txBody>
      </p:sp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670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endParaRPr lang="fr-FR" sz="1200">
              <a:cs typeface="Arial Unicode MS" charset="0"/>
            </a:endParaRP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0" y="0"/>
            <a:ext cx="29670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endParaRPr lang="fr-FR" sz="1200">
              <a:cs typeface="Arial Unicode MS" charset="0"/>
            </a:endParaRP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670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r"/>
            <a:endParaRPr lang="fr-FR" sz="1200">
              <a:cs typeface="Arial Unicode MS" charset="0"/>
            </a:endParaRP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857250" y="685800"/>
            <a:ext cx="51435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6502" name="Text Box 6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4438" cy="42132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6509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4C47B92-719A-994D-B7C4-9E1AE4D90683}" type="slidenum">
              <a:rPr lang="fr-FR"/>
              <a:pPr>
                <a:defRPr/>
              </a:pPr>
              <a:t>31</a:t>
            </a:fld>
            <a:endParaRPr lang="fr-FR"/>
          </a:p>
        </p:txBody>
      </p:sp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74754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217988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4497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336F017F-34EF-A84D-8936-0891730B80A4}" type="slidenum">
              <a:rPr lang="fr-FR"/>
              <a:pPr>
                <a:defRPr/>
              </a:pPr>
              <a:t>32</a:t>
            </a:fld>
            <a:endParaRPr lang="fr-FR"/>
          </a:p>
        </p:txBody>
      </p:sp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75778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217988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47204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0413" cy="34274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1. Écouter une conférence sans prendre de notes;</a:t>
            </a:r>
            <a:r>
              <a:rPr lang="fr-FR" baseline="0" dirty="0" smtClean="0"/>
              <a:t> </a:t>
            </a:r>
            <a:r>
              <a:rPr lang="fr-FR" dirty="0" smtClean="0"/>
              <a:t> Regarder une vidéo ou d'observer une démonstration; L'étude d'un exemple concret,</a:t>
            </a:r>
            <a:r>
              <a:rPr lang="fr-FR" baseline="0" dirty="0" smtClean="0"/>
              <a:t> </a:t>
            </a:r>
            <a:r>
              <a:rPr lang="fr-FR" dirty="0" smtClean="0"/>
              <a:t>Lecture silencieuse</a:t>
            </a:r>
          </a:p>
          <a:p>
            <a:r>
              <a:rPr lang="fr-FR" dirty="0" smtClean="0"/>
              <a:t>2. Copie la solution du tableau;</a:t>
            </a:r>
            <a:r>
              <a:rPr lang="fr-FR" baseline="0" dirty="0" smtClean="0"/>
              <a:t> </a:t>
            </a:r>
            <a:r>
              <a:rPr lang="fr-FR" dirty="0" smtClean="0"/>
              <a:t>Soulignant les phrases importantes</a:t>
            </a:r>
            <a:r>
              <a:rPr lang="fr-FR" baseline="0" dirty="0" smtClean="0"/>
              <a:t>; </a:t>
            </a:r>
            <a:r>
              <a:rPr lang="fr-FR" dirty="0" smtClean="0"/>
              <a:t>mesures dans</a:t>
            </a:r>
            <a:r>
              <a:rPr lang="fr-FR" baseline="0" dirty="0" smtClean="0"/>
              <a:t> un</a:t>
            </a:r>
            <a:r>
              <a:rPr lang="fr-FR" dirty="0" smtClean="0"/>
              <a:t> tube à essai; pointage;</a:t>
            </a:r>
            <a:r>
              <a:rPr lang="fr-FR" baseline="0" dirty="0" smtClean="0"/>
              <a:t> </a:t>
            </a:r>
            <a:r>
              <a:rPr lang="fr-FR" dirty="0" smtClean="0"/>
              <a:t>répéter ou apprendre par cœur</a:t>
            </a:r>
            <a:r>
              <a:rPr lang="fr-FR" baseline="0" dirty="0" smtClean="0"/>
              <a:t> une </a:t>
            </a:r>
            <a:r>
              <a:rPr lang="fr-FR" dirty="0" smtClean="0"/>
              <a:t>définition</a:t>
            </a:r>
          </a:p>
          <a:p>
            <a:r>
              <a:rPr lang="fr-FR" dirty="0" smtClean="0"/>
              <a:t>3. Dessin une carte de concept ou un schéma;</a:t>
            </a:r>
            <a:r>
              <a:rPr lang="fr-FR" baseline="0" dirty="0" smtClean="0"/>
              <a:t> </a:t>
            </a:r>
            <a:r>
              <a:rPr lang="fr-FR" dirty="0" smtClean="0"/>
              <a:t>Auto-expliquer ou l'élaboration de phrases du texte ou des lignes de solution dans un exemple;</a:t>
            </a:r>
            <a:r>
              <a:rPr lang="fr-FR" baseline="0" dirty="0" smtClean="0"/>
              <a:t> </a:t>
            </a:r>
            <a:r>
              <a:rPr lang="fr-FR" dirty="0" smtClean="0"/>
              <a:t>poser des questions; Fournir des justification; former des hypothèses;</a:t>
            </a:r>
            <a:r>
              <a:rPr lang="fr-FR" baseline="0" dirty="0" smtClean="0"/>
              <a:t> </a:t>
            </a:r>
            <a:r>
              <a:rPr lang="fr-FR" dirty="0" smtClean="0"/>
              <a:t>Comparer et contraster</a:t>
            </a:r>
          </a:p>
          <a:p>
            <a:r>
              <a:rPr lang="fr-FR" dirty="0" smtClean="0"/>
              <a:t>4. Expliquer conjointement avec un pair; Se appuyant sur les contributions des autres d'une manière WIKI;</a:t>
            </a:r>
            <a:r>
              <a:rPr lang="fr-FR" baseline="0" dirty="0" smtClean="0"/>
              <a:t> </a:t>
            </a:r>
            <a:r>
              <a:rPr lang="fr-FR" dirty="0" smtClean="0"/>
              <a:t>Se disputer avec un pair (demande et fournir une justification; enseignement Réciproquement un pair et en répondant aux questions d'un pairs;</a:t>
            </a:r>
            <a:r>
              <a:rPr lang="fr-FR" baseline="0" dirty="0" smtClean="0"/>
              <a:t> </a:t>
            </a:r>
            <a:r>
              <a:rPr lang="fr-FR" dirty="0" smtClean="0"/>
              <a:t>Discuter un produit commun (concept de la carte) avec un pair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/>
              <a:t>----- Notes de la réunion (11/02/2015 15:59) -----</a:t>
            </a:r>
          </a:p>
          <a:p>
            <a:r>
              <a:rPr lang="fr-FR" dirty="0"/>
              <a:t>enseignement programmé, après LOGO, jouets programmables : apprendre en jouant</a:t>
            </a:r>
          </a:p>
          <a:p>
            <a:r>
              <a:rPr lang="fr-FR" dirty="0"/>
              <a:t>Wikiconcours ?</a:t>
            </a:r>
          </a:p>
          <a:p>
            <a:r>
              <a:rPr lang="fr-FR" dirty="0"/>
              <a:t>Liens hypertextes : chemins personnalisables,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A00A7-7593-4945-92B1-85476532C028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695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3CBEEAA8-4D58-214D-B695-1D37795A027B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46082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011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91C2F30-C0DC-FE48-967B-51986D66E5B9}" type="slidenum">
              <a:rPr lang="fr-FR"/>
              <a:pPr>
                <a:defRPr/>
              </a:pPr>
              <a:t>7</a:t>
            </a:fld>
            <a:endParaRPr lang="fr-FR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4710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217988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984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5CD15F9-69DF-BE41-A8AE-55998745A72F}" type="slidenum">
              <a:rPr lang="fr-FR"/>
              <a:pPr>
                <a:defRPr/>
              </a:pPr>
              <a:t>8</a:t>
            </a:fld>
            <a:endParaRPr lang="fr-FR"/>
          </a:p>
        </p:txBody>
      </p:sp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48130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217988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8606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7B5B33B7-F1F6-6F40-93FE-C0D2F83F7798}" type="slidenum">
              <a:rPr lang="fr-FR"/>
              <a:pPr>
                <a:defRPr/>
              </a:pPr>
              <a:t>9</a:t>
            </a:fld>
            <a:endParaRPr lang="fr-FR"/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68610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6765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779CFAB-0820-D249-977B-9E0F056A8370}" type="slidenum">
              <a:rPr lang="fr-FR"/>
              <a:pPr>
                <a:defRPr/>
              </a:pPr>
              <a:t>10</a:t>
            </a:fld>
            <a:endParaRPr lang="fr-FR"/>
          </a:p>
        </p:txBody>
      </p:sp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69634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208463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7028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CE3282-EF79-814D-96E2-CB6006B094D2}" type="slidenum">
              <a:rPr lang="fr-FR"/>
              <a:pPr/>
              <a:t>11</a:t>
            </a:fld>
            <a:endParaRPr lang="fr-FR"/>
          </a:p>
        </p:txBody>
      </p:sp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r" hangingPunct="0">
              <a:buFont typeface="Optima" charset="0"/>
              <a:buNone/>
            </a:pPr>
            <a:fld id="{0B93D185-3158-F340-B31D-18382BEDDD5B}" type="slidenum">
              <a:rPr lang="en-US" sz="1200">
                <a:cs typeface="Arial Unicode MS" charset="0"/>
              </a:rPr>
              <a:pPr algn="r" hangingPunct="0">
                <a:buFont typeface="Optima" charset="0"/>
                <a:buNone/>
              </a:pPr>
              <a:t>11</a:t>
            </a:fld>
            <a:endParaRPr lang="en-US" sz="1200">
              <a:cs typeface="Arial Unicode MS" charset="0"/>
            </a:endParaRP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0" y="868680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hangingPunct="0">
              <a:buFont typeface="Optima" charset="0"/>
              <a:buNone/>
            </a:pPr>
            <a:endParaRPr lang="en-US" sz="1200">
              <a:cs typeface="Arial Unicode MS" charset="0"/>
            </a:endParaRP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hangingPunct="0">
              <a:buFont typeface="Optima" charset="0"/>
              <a:buNone/>
            </a:pPr>
            <a:endParaRPr lang="en-US" sz="1200">
              <a:cs typeface="Arial Unicode MS" charset="0"/>
            </a:endParaRP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3886200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r" hangingPunct="0">
              <a:buFont typeface="Optima" charset="0"/>
              <a:buNone/>
            </a:pPr>
            <a:endParaRPr lang="en-US" sz="1200">
              <a:cs typeface="Arial Unicode MS" charset="0"/>
            </a:endParaRP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5415" name="Text Box 7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6025" cy="42148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93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5E1309-DA33-924D-8E59-C7C08A41BFEE}" type="slidenum">
              <a:rPr lang="fr-FR"/>
              <a:pPr/>
              <a:t>12</a:t>
            </a:fld>
            <a:endParaRPr lang="fr-FR"/>
          </a:p>
        </p:txBody>
      </p:sp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r" hangingPunct="0">
              <a:buFont typeface="Optima" charset="0"/>
              <a:buNone/>
            </a:pPr>
            <a:fld id="{F54DCF74-A4F8-5A47-A76E-22495FB172B3}" type="slidenum">
              <a:rPr lang="en-US" sz="1200">
                <a:cs typeface="Arial Unicode MS" charset="0"/>
              </a:rPr>
              <a:pPr algn="r" hangingPunct="0">
                <a:buFont typeface="Optima" charset="0"/>
                <a:buNone/>
              </a:pPr>
              <a:t>12</a:t>
            </a:fld>
            <a:endParaRPr lang="en-US" sz="1200">
              <a:cs typeface="Arial Unicode MS" charset="0"/>
            </a:endParaRPr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0" y="868680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hangingPunct="0">
              <a:buFont typeface="Optima" charset="0"/>
              <a:buNone/>
            </a:pPr>
            <a:endParaRPr lang="en-US" sz="1200">
              <a:cs typeface="Arial Unicode MS" charset="0"/>
            </a:endParaRP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hangingPunct="0">
              <a:buFont typeface="Optima" charset="0"/>
              <a:buNone/>
            </a:pPr>
            <a:endParaRPr lang="en-US" sz="1200">
              <a:cs typeface="Arial Unicode MS" charset="0"/>
            </a:endParaRP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3886200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r" hangingPunct="0">
              <a:buFont typeface="Optima" charset="0"/>
              <a:buNone/>
            </a:pPr>
            <a:endParaRPr lang="en-US" sz="1200">
              <a:cs typeface="Arial Unicode MS" charset="0"/>
            </a:endParaRP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7463" name="Text Box 7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6025" cy="42148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69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5CD-E155-9E41-B20F-E39E122DAF8F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7C3C-16C2-4F44-97C9-FBB25FD93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194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5CD-E155-9E41-B20F-E39E122DAF8F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7C3C-16C2-4F44-97C9-FBB25FD93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98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5CD-E155-9E41-B20F-E39E122DAF8F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7C3C-16C2-4F44-97C9-FBB25FD93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18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695" y="463551"/>
            <a:ext cx="7764146" cy="143351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>
          <a:xfrm>
            <a:off x="685694" y="6248401"/>
            <a:ext cx="1897652" cy="449263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>
          <a:xfrm>
            <a:off x="3123718" y="6248401"/>
            <a:ext cx="2888099" cy="449263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>
          <a:xfrm>
            <a:off x="6552189" y="6248401"/>
            <a:ext cx="1897652" cy="449263"/>
          </a:xfrm>
        </p:spPr>
        <p:txBody>
          <a:bodyPr/>
          <a:lstStyle>
            <a:lvl1pPr>
              <a:defRPr/>
            </a:lvl1pPr>
          </a:lstStyle>
          <a:p>
            <a:fld id="{C86B64F2-811E-4D4E-BC00-DC671F34A0F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214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6613" cy="152241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0813" cy="42338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947C0-AA0B-B841-8AB2-CB3D86411A9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67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6613" cy="152241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0813" cy="42338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4D60B-C30C-DD4A-BDBF-00952AB2D0D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57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5CD-E155-9E41-B20F-E39E122DAF8F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7C3C-16C2-4F44-97C9-FBB25FD93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99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5CD-E155-9E41-B20F-E39E122DAF8F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7C3C-16C2-4F44-97C9-FBB25FD93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15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5CD-E155-9E41-B20F-E39E122DAF8F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7C3C-16C2-4F44-97C9-FBB25FD93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43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5CD-E155-9E41-B20F-E39E122DAF8F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7C3C-16C2-4F44-97C9-FBB25FD93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78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5CD-E155-9E41-B20F-E39E122DAF8F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7C3C-16C2-4F44-97C9-FBB25FD93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17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5CD-E155-9E41-B20F-E39E122DAF8F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7C3C-16C2-4F44-97C9-FBB25FD93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84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5CD-E155-9E41-B20F-E39E122DAF8F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7C3C-16C2-4F44-97C9-FBB25FD93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4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5CD-E155-9E41-B20F-E39E122DAF8F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7C3C-16C2-4F44-97C9-FBB25FD93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52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665CD-E155-9E41-B20F-E39E122DAF8F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B7C3C-16C2-4F44-97C9-FBB25FD930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47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jpeg"/><Relationship Id="rId5" Type="http://schemas.openxmlformats.org/officeDocument/2006/relationships/oleObject" Target="../embeddings/oleObject1.bin"/><Relationship Id="rId6" Type="http://schemas.openxmlformats.org/officeDocument/2006/relationships/oleObject" Target="../embeddings/Document_Microsoft_Word_97_-_20041.doc"/><Relationship Id="rId7" Type="http://schemas.openxmlformats.org/officeDocument/2006/relationships/image" Target="../media/image1.emf"/><Relationship Id="rId8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58006" y="756735"/>
            <a:ext cx="7771200" cy="1435100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dirty="0"/>
              <a:t>Situations de résolution de problèmes langagiers </a:t>
            </a:r>
            <a:r>
              <a:rPr lang="fr-FR" sz="3200" dirty="0" smtClean="0"/>
              <a:t>: Comment </a:t>
            </a:r>
            <a:r>
              <a:rPr lang="fr-FR" sz="3200" dirty="0"/>
              <a:t>favoriser et évaluer le langage oral ? 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9223010" y="5478463"/>
            <a:ext cx="16366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988155" y="3529263"/>
            <a:ext cx="7110902" cy="183477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normAutofit/>
          </a:bodyPr>
          <a:lstStyle/>
          <a:p>
            <a:pPr marL="0" indent="0" algn="ctr">
              <a:spcBef>
                <a:spcPts val="60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/>
              <a:t>André Tricot</a:t>
            </a:r>
          </a:p>
          <a:p>
            <a:pPr marL="0" indent="0" algn="ctr">
              <a:spcBef>
                <a:spcPts val="60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 smtClean="0"/>
              <a:t>ESPE Toulouse &amp;</a:t>
            </a:r>
            <a:endParaRPr lang="fr-FR" sz="2000" dirty="0"/>
          </a:p>
          <a:p>
            <a:pPr marL="0" indent="0" algn="ctr">
              <a:spcBef>
                <a:spcPts val="60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/>
              <a:t>Laboratoire </a:t>
            </a:r>
            <a:r>
              <a:rPr lang="fr-FR" sz="2000" dirty="0" smtClean="0"/>
              <a:t>Travail et Cognition</a:t>
            </a:r>
            <a:endParaRPr lang="fr-FR" sz="2000" dirty="0"/>
          </a:p>
          <a:p>
            <a:pPr marL="0" indent="0" algn="ctr">
              <a:spcBef>
                <a:spcPts val="60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 smtClean="0"/>
              <a:t>CLLE - UMR </a:t>
            </a:r>
            <a:r>
              <a:rPr lang="fr-FR" sz="2000" dirty="0"/>
              <a:t>5263 CNRS, EPHE &amp; Université Toulouse 2</a:t>
            </a:r>
            <a:r>
              <a:rPr lang="fr-FR" sz="1400" dirty="0"/>
              <a:t>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68" y="5715000"/>
            <a:ext cx="823962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8284766" y="5410200"/>
          <a:ext cx="859234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Document" r:id="rId6" imgW="1106280" imgH="1657800" progId="Word.Document.8">
                  <p:embed/>
                </p:oleObj>
              </mc:Choice>
              <mc:Fallback>
                <p:oleObj name="Document" r:id="rId6" imgW="1106280" imgH="16578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4766" y="5410200"/>
                        <a:ext cx="859234" cy="14478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64061" y="5733256"/>
            <a:ext cx="30460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4383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1441452" y="5959475"/>
            <a:ext cx="5084763" cy="1588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1441452" y="4773617"/>
            <a:ext cx="5084763" cy="1587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1441452" y="4175125"/>
            <a:ext cx="5084763" cy="1588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1441452" y="3575050"/>
            <a:ext cx="5084763" cy="1588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1441452" y="2976567"/>
            <a:ext cx="5084763" cy="1587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1441452" y="2389192"/>
            <a:ext cx="5084763" cy="1587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1441452" y="1790700"/>
            <a:ext cx="5084763" cy="1588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1441450" y="1790704"/>
            <a:ext cx="1588" cy="4168775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1379538" y="6035675"/>
            <a:ext cx="61912" cy="1588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1379538" y="4773617"/>
            <a:ext cx="61912" cy="1587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1379538" y="4175125"/>
            <a:ext cx="61912" cy="1588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1379538" y="3575050"/>
            <a:ext cx="61912" cy="1588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1379538" y="2976567"/>
            <a:ext cx="61912" cy="1587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1379538" y="2389192"/>
            <a:ext cx="61912" cy="1587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1379538" y="1790700"/>
            <a:ext cx="61912" cy="1588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grpSp>
        <p:nvGrpSpPr>
          <p:cNvPr id="31761" name="Group 17"/>
          <p:cNvGrpSpPr>
            <a:grpSpLocks/>
          </p:cNvGrpSpPr>
          <p:nvPr/>
        </p:nvGrpSpPr>
        <p:grpSpPr bwMode="auto">
          <a:xfrm>
            <a:off x="2076450" y="2511429"/>
            <a:ext cx="3813175" cy="523875"/>
            <a:chOff x="1308" y="1582"/>
            <a:chExt cx="2402" cy="330"/>
          </a:xfrm>
        </p:grpSpPr>
        <p:sp>
          <p:nvSpPr>
            <p:cNvPr id="31762" name="Line 18"/>
            <p:cNvSpPr>
              <a:spLocks noChangeShapeType="1"/>
            </p:cNvSpPr>
            <p:nvPr/>
          </p:nvSpPr>
          <p:spPr bwMode="auto">
            <a:xfrm flipV="1">
              <a:off x="1308" y="1689"/>
              <a:ext cx="801" cy="125"/>
            </a:xfrm>
            <a:prstGeom prst="line">
              <a:avLst/>
            </a:prstGeom>
            <a:noFill/>
            <a:ln w="3816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  <p:sp>
          <p:nvSpPr>
            <p:cNvPr id="31763" name="Line 19"/>
            <p:cNvSpPr>
              <a:spLocks noChangeShapeType="1"/>
            </p:cNvSpPr>
            <p:nvPr/>
          </p:nvSpPr>
          <p:spPr bwMode="auto">
            <a:xfrm flipV="1">
              <a:off x="2109" y="1581"/>
              <a:ext cx="801" cy="110"/>
            </a:xfrm>
            <a:prstGeom prst="line">
              <a:avLst/>
            </a:prstGeom>
            <a:noFill/>
            <a:ln w="3816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  <p:sp>
          <p:nvSpPr>
            <p:cNvPr id="31764" name="Line 20"/>
            <p:cNvSpPr>
              <a:spLocks noChangeShapeType="1"/>
            </p:cNvSpPr>
            <p:nvPr/>
          </p:nvSpPr>
          <p:spPr bwMode="auto">
            <a:xfrm>
              <a:off x="2910" y="1582"/>
              <a:ext cx="801" cy="331"/>
            </a:xfrm>
            <a:prstGeom prst="line">
              <a:avLst/>
            </a:prstGeom>
            <a:noFill/>
            <a:ln w="3816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</p:grpSp>
      <p:grpSp>
        <p:nvGrpSpPr>
          <p:cNvPr id="31765" name="Group 21"/>
          <p:cNvGrpSpPr>
            <a:grpSpLocks/>
          </p:cNvGrpSpPr>
          <p:nvPr/>
        </p:nvGrpSpPr>
        <p:grpSpPr bwMode="auto">
          <a:xfrm>
            <a:off x="2076450" y="3281363"/>
            <a:ext cx="3813175" cy="1319212"/>
            <a:chOff x="1308" y="2067"/>
            <a:chExt cx="2402" cy="831"/>
          </a:xfrm>
        </p:grpSpPr>
        <p:sp>
          <p:nvSpPr>
            <p:cNvPr id="31766" name="Line 22"/>
            <p:cNvSpPr>
              <a:spLocks noChangeShapeType="1"/>
            </p:cNvSpPr>
            <p:nvPr/>
          </p:nvSpPr>
          <p:spPr bwMode="auto">
            <a:xfrm flipV="1">
              <a:off x="1308" y="2639"/>
              <a:ext cx="804" cy="261"/>
            </a:xfrm>
            <a:prstGeom prst="line">
              <a:avLst/>
            </a:prstGeom>
            <a:noFill/>
            <a:ln w="381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  <p:sp>
          <p:nvSpPr>
            <p:cNvPr id="31767" name="Line 23"/>
            <p:cNvSpPr>
              <a:spLocks noChangeShapeType="1"/>
            </p:cNvSpPr>
            <p:nvPr/>
          </p:nvSpPr>
          <p:spPr bwMode="auto">
            <a:xfrm flipV="1">
              <a:off x="2109" y="2436"/>
              <a:ext cx="801" cy="218"/>
            </a:xfrm>
            <a:prstGeom prst="line">
              <a:avLst/>
            </a:prstGeom>
            <a:noFill/>
            <a:ln w="381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  <p:sp>
          <p:nvSpPr>
            <p:cNvPr id="31768" name="Line 24"/>
            <p:cNvSpPr>
              <a:spLocks noChangeShapeType="1"/>
            </p:cNvSpPr>
            <p:nvPr/>
          </p:nvSpPr>
          <p:spPr bwMode="auto">
            <a:xfrm flipV="1">
              <a:off x="2910" y="2066"/>
              <a:ext cx="801" cy="372"/>
            </a:xfrm>
            <a:prstGeom prst="line">
              <a:avLst/>
            </a:prstGeom>
            <a:noFill/>
            <a:ln w="3816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</p:grpSp>
      <p:grpSp>
        <p:nvGrpSpPr>
          <p:cNvPr id="31769" name="Group 25"/>
          <p:cNvGrpSpPr>
            <a:grpSpLocks/>
          </p:cNvGrpSpPr>
          <p:nvPr/>
        </p:nvGrpSpPr>
        <p:grpSpPr bwMode="auto">
          <a:xfrm>
            <a:off x="2076450" y="3819529"/>
            <a:ext cx="3813175" cy="1857375"/>
            <a:chOff x="1308" y="2406"/>
            <a:chExt cx="2402" cy="1170"/>
          </a:xfrm>
        </p:grpSpPr>
        <p:sp>
          <p:nvSpPr>
            <p:cNvPr id="31770" name="Line 26"/>
            <p:cNvSpPr>
              <a:spLocks noChangeShapeType="1"/>
            </p:cNvSpPr>
            <p:nvPr/>
          </p:nvSpPr>
          <p:spPr bwMode="auto">
            <a:xfrm flipV="1">
              <a:off x="1308" y="2405"/>
              <a:ext cx="801" cy="464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  <p:sp>
          <p:nvSpPr>
            <p:cNvPr id="31771" name="Line 27"/>
            <p:cNvSpPr>
              <a:spLocks noChangeShapeType="1"/>
            </p:cNvSpPr>
            <p:nvPr/>
          </p:nvSpPr>
          <p:spPr bwMode="auto">
            <a:xfrm>
              <a:off x="2109" y="2406"/>
              <a:ext cx="801" cy="770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  <p:sp>
          <p:nvSpPr>
            <p:cNvPr id="31772" name="Line 28"/>
            <p:cNvSpPr>
              <a:spLocks noChangeShapeType="1"/>
            </p:cNvSpPr>
            <p:nvPr/>
          </p:nvSpPr>
          <p:spPr bwMode="auto">
            <a:xfrm>
              <a:off x="2910" y="3176"/>
              <a:ext cx="801" cy="401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</p:grp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830263" y="5849938"/>
            <a:ext cx="44896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-10%</a:t>
            </a: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1000127" y="5249863"/>
            <a:ext cx="27795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0%</a:t>
            </a:r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890589" y="4664075"/>
            <a:ext cx="38491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10%</a:t>
            </a:r>
          </a:p>
        </p:txBody>
      </p:sp>
      <p:sp>
        <p:nvSpPr>
          <p:cNvPr id="31776" name="Rectangle 32"/>
          <p:cNvSpPr>
            <a:spLocks noChangeArrowheads="1"/>
          </p:cNvSpPr>
          <p:nvPr/>
        </p:nvSpPr>
        <p:spPr bwMode="auto">
          <a:xfrm>
            <a:off x="890589" y="4064000"/>
            <a:ext cx="38491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20%</a:t>
            </a:r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890589" y="3465513"/>
            <a:ext cx="38491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30%</a:t>
            </a:r>
          </a:p>
        </p:txBody>
      </p:sp>
      <p:sp>
        <p:nvSpPr>
          <p:cNvPr id="31778" name="Rectangle 34"/>
          <p:cNvSpPr>
            <a:spLocks noChangeArrowheads="1"/>
          </p:cNvSpPr>
          <p:nvPr/>
        </p:nvSpPr>
        <p:spPr bwMode="auto">
          <a:xfrm>
            <a:off x="890589" y="2865438"/>
            <a:ext cx="38491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40%</a:t>
            </a:r>
          </a:p>
        </p:txBody>
      </p:sp>
      <p:sp>
        <p:nvSpPr>
          <p:cNvPr id="31779" name="Rectangle 35"/>
          <p:cNvSpPr>
            <a:spLocks noChangeArrowheads="1"/>
          </p:cNvSpPr>
          <p:nvPr/>
        </p:nvSpPr>
        <p:spPr bwMode="auto">
          <a:xfrm>
            <a:off x="890589" y="2279650"/>
            <a:ext cx="38491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50%</a:t>
            </a:r>
          </a:p>
        </p:txBody>
      </p:sp>
      <p:sp>
        <p:nvSpPr>
          <p:cNvPr id="31780" name="Rectangle 36"/>
          <p:cNvSpPr>
            <a:spLocks noChangeArrowheads="1"/>
          </p:cNvSpPr>
          <p:nvPr/>
        </p:nvSpPr>
        <p:spPr bwMode="auto">
          <a:xfrm>
            <a:off x="890589" y="1679575"/>
            <a:ext cx="38491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60%</a:t>
            </a:r>
          </a:p>
        </p:txBody>
      </p:sp>
      <p:sp>
        <p:nvSpPr>
          <p:cNvPr id="31781" name="Rectangle 37"/>
          <p:cNvSpPr>
            <a:spLocks noChangeArrowheads="1"/>
          </p:cNvSpPr>
          <p:nvPr/>
        </p:nvSpPr>
        <p:spPr bwMode="auto">
          <a:xfrm>
            <a:off x="1524001" y="6096000"/>
            <a:ext cx="106913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Etudiants 1er</a:t>
            </a:r>
          </a:p>
        </p:txBody>
      </p:sp>
      <p:sp>
        <p:nvSpPr>
          <p:cNvPr id="31782" name="Rectangle 38"/>
          <p:cNvSpPr>
            <a:spLocks noChangeArrowheads="1"/>
          </p:cNvSpPr>
          <p:nvPr/>
        </p:nvSpPr>
        <p:spPr bwMode="auto">
          <a:xfrm>
            <a:off x="1854200" y="6340475"/>
            <a:ext cx="47032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Cycle</a:t>
            </a:r>
          </a:p>
        </p:txBody>
      </p:sp>
      <p:sp>
        <p:nvSpPr>
          <p:cNvPr id="31783" name="Rectangle 39"/>
          <p:cNvSpPr>
            <a:spLocks noChangeArrowheads="1"/>
          </p:cNvSpPr>
          <p:nvPr/>
        </p:nvSpPr>
        <p:spPr bwMode="auto">
          <a:xfrm>
            <a:off x="2743201" y="6096000"/>
            <a:ext cx="106894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Internes 1ère</a:t>
            </a:r>
          </a:p>
        </p:txBody>
      </p:sp>
      <p:sp>
        <p:nvSpPr>
          <p:cNvPr id="31784" name="Rectangle 40"/>
          <p:cNvSpPr>
            <a:spLocks noChangeArrowheads="1"/>
          </p:cNvSpPr>
          <p:nvPr/>
        </p:nvSpPr>
        <p:spPr bwMode="auto">
          <a:xfrm>
            <a:off x="3036890" y="6340475"/>
            <a:ext cx="50244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année</a:t>
            </a:r>
          </a:p>
        </p:txBody>
      </p:sp>
      <p:sp>
        <p:nvSpPr>
          <p:cNvPr id="31785" name="Rectangle 41"/>
          <p:cNvSpPr>
            <a:spLocks noChangeArrowheads="1"/>
          </p:cNvSpPr>
          <p:nvPr/>
        </p:nvSpPr>
        <p:spPr bwMode="auto">
          <a:xfrm>
            <a:off x="4267200" y="6099175"/>
            <a:ext cx="53226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Jeunes</a:t>
            </a:r>
          </a:p>
        </p:txBody>
      </p:sp>
      <p:sp>
        <p:nvSpPr>
          <p:cNvPr id="31786" name="Rectangle 42"/>
          <p:cNvSpPr>
            <a:spLocks noChangeArrowheads="1"/>
          </p:cNvSpPr>
          <p:nvPr/>
        </p:nvSpPr>
        <p:spPr bwMode="auto">
          <a:xfrm>
            <a:off x="4159251" y="6343650"/>
            <a:ext cx="79944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praticiens</a:t>
            </a:r>
          </a:p>
        </p:txBody>
      </p:sp>
      <p:sp>
        <p:nvSpPr>
          <p:cNvPr id="31787" name="Rectangle 43"/>
          <p:cNvSpPr>
            <a:spLocks noChangeArrowheads="1"/>
          </p:cNvSpPr>
          <p:nvPr/>
        </p:nvSpPr>
        <p:spPr bwMode="auto">
          <a:xfrm>
            <a:off x="4084638" y="6589713"/>
            <a:ext cx="94083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hospitaliers</a:t>
            </a:r>
          </a:p>
        </p:txBody>
      </p:sp>
      <p:sp>
        <p:nvSpPr>
          <p:cNvPr id="31788" name="Rectangle 44"/>
          <p:cNvSpPr>
            <a:spLocks noChangeArrowheads="1"/>
          </p:cNvSpPr>
          <p:nvPr/>
        </p:nvSpPr>
        <p:spPr bwMode="auto">
          <a:xfrm>
            <a:off x="5333999" y="6096000"/>
            <a:ext cx="101566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Radiologues</a:t>
            </a:r>
          </a:p>
        </p:txBody>
      </p:sp>
      <p:sp>
        <p:nvSpPr>
          <p:cNvPr id="31789" name="Rectangle 45"/>
          <p:cNvSpPr>
            <a:spLocks noChangeArrowheads="1"/>
          </p:cNvSpPr>
          <p:nvPr/>
        </p:nvSpPr>
        <p:spPr bwMode="auto">
          <a:xfrm>
            <a:off x="5257801" y="6400800"/>
            <a:ext cx="1100874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expérimentés</a:t>
            </a:r>
          </a:p>
        </p:txBody>
      </p:sp>
      <p:sp>
        <p:nvSpPr>
          <p:cNvPr id="31790" name="Rectangle 46"/>
          <p:cNvSpPr>
            <a:spLocks noChangeArrowheads="1"/>
          </p:cNvSpPr>
          <p:nvPr/>
        </p:nvSpPr>
        <p:spPr bwMode="auto">
          <a:xfrm>
            <a:off x="7086600" y="3429000"/>
            <a:ext cx="1828800" cy="879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1791" name="Line 47"/>
          <p:cNvSpPr>
            <a:spLocks noChangeShapeType="1"/>
          </p:cNvSpPr>
          <p:nvPr/>
        </p:nvSpPr>
        <p:spPr bwMode="auto">
          <a:xfrm>
            <a:off x="7159625" y="3600450"/>
            <a:ext cx="330200" cy="1588"/>
          </a:xfrm>
          <a:prstGeom prst="line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1792" name="Rectangle 48"/>
          <p:cNvSpPr>
            <a:spLocks noChangeArrowheads="1"/>
          </p:cNvSpPr>
          <p:nvPr/>
        </p:nvSpPr>
        <p:spPr bwMode="auto">
          <a:xfrm>
            <a:off x="7542213" y="3478213"/>
            <a:ext cx="61285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Visages</a:t>
            </a:r>
          </a:p>
        </p:txBody>
      </p:sp>
      <p:sp>
        <p:nvSpPr>
          <p:cNvPr id="31793" name="Line 49"/>
          <p:cNvSpPr>
            <a:spLocks noChangeShapeType="1"/>
          </p:cNvSpPr>
          <p:nvPr/>
        </p:nvSpPr>
        <p:spPr bwMode="auto">
          <a:xfrm>
            <a:off x="7159625" y="3892550"/>
            <a:ext cx="330200" cy="1588"/>
          </a:xfrm>
          <a:prstGeom prst="line">
            <a:avLst/>
          </a:prstGeom>
          <a:noFill/>
          <a:ln w="38160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1794" name="Rectangle 50"/>
          <p:cNvSpPr>
            <a:spLocks noChangeArrowheads="1"/>
          </p:cNvSpPr>
          <p:nvPr/>
        </p:nvSpPr>
        <p:spPr bwMode="auto">
          <a:xfrm>
            <a:off x="7539040" y="3770313"/>
            <a:ext cx="117608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Radios lésions</a:t>
            </a:r>
          </a:p>
        </p:txBody>
      </p:sp>
      <p:sp>
        <p:nvSpPr>
          <p:cNvPr id="31795" name="Line 51"/>
          <p:cNvSpPr>
            <a:spLocks noChangeShapeType="1"/>
          </p:cNvSpPr>
          <p:nvPr/>
        </p:nvSpPr>
        <p:spPr bwMode="auto">
          <a:xfrm>
            <a:off x="7159625" y="4186239"/>
            <a:ext cx="330200" cy="1587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1796" name="Rectangle 52"/>
          <p:cNvSpPr>
            <a:spLocks noChangeArrowheads="1"/>
          </p:cNvSpPr>
          <p:nvPr/>
        </p:nvSpPr>
        <p:spPr bwMode="auto">
          <a:xfrm>
            <a:off x="7539040" y="4064000"/>
            <a:ext cx="11118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500" b="0">
                <a:solidFill>
                  <a:srgbClr val="000000"/>
                </a:solidFill>
                <a:cs typeface="MS Gothic" charset="0"/>
              </a:rPr>
              <a:t>Radios saines</a:t>
            </a:r>
          </a:p>
        </p:txBody>
      </p:sp>
      <p:sp>
        <p:nvSpPr>
          <p:cNvPr id="31797" name="Line 53"/>
          <p:cNvSpPr>
            <a:spLocks noChangeShapeType="1"/>
          </p:cNvSpPr>
          <p:nvPr/>
        </p:nvSpPr>
        <p:spPr bwMode="auto">
          <a:xfrm>
            <a:off x="1371600" y="5334000"/>
            <a:ext cx="5181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56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12690"/>
            <a:ext cx="8458200" cy="904741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dirty="0" smtClean="0"/>
              <a:t>Reconnaissance de radios </a:t>
            </a:r>
            <a:r>
              <a:rPr lang="fr-FR" smtClean="0"/>
              <a:t>des poumons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39324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6" name="Picture 10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30" y="0"/>
            <a:ext cx="462067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8235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685695" y="463551"/>
            <a:ext cx="776979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ctr">
              <a:buFont typeface="Optima" charset="0"/>
              <a:buNone/>
            </a:pPr>
            <a:r>
              <a:rPr lang="en-US" sz="3200" b="0" dirty="0" err="1">
                <a:cs typeface="ＭＳ Ｐゴシック" charset="0"/>
              </a:rPr>
              <a:t>Binet</a:t>
            </a:r>
            <a:r>
              <a:rPr lang="en-US" sz="3200" b="0" dirty="0">
                <a:cs typeface="ＭＳ Ｐゴシック" charset="0"/>
              </a:rPr>
              <a:t> (1894) et les </a:t>
            </a:r>
            <a:r>
              <a:rPr lang="en-US" sz="3200" b="0" dirty="0" err="1">
                <a:cs typeface="ＭＳ Ｐゴシック" charset="0"/>
              </a:rPr>
              <a:t>grands</a:t>
            </a:r>
            <a:r>
              <a:rPr lang="en-US" sz="3200" b="0" dirty="0">
                <a:cs typeface="ＭＳ Ｐゴシック" charset="0"/>
              </a:rPr>
              <a:t> </a:t>
            </a:r>
            <a:r>
              <a:rPr lang="en-US" sz="3200" b="0" dirty="0" err="1">
                <a:cs typeface="ＭＳ Ｐゴシック" charset="0"/>
              </a:rPr>
              <a:t>calculateurs</a:t>
            </a:r>
            <a:r>
              <a:rPr lang="en-US" sz="3200" b="0" dirty="0">
                <a:cs typeface="ＭＳ Ｐゴシック" charset="0"/>
              </a:rPr>
              <a:t> </a:t>
            </a:r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685695" y="1981201"/>
            <a:ext cx="7769790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>
              <a:spcBef>
                <a:spcPts val="800"/>
              </a:spcBef>
              <a:buFont typeface="Optima" charset="0"/>
              <a:buNone/>
            </a:pPr>
            <a:r>
              <a:rPr lang="en-US" sz="2200" b="0" dirty="0" err="1">
                <a:cs typeface="ＭＳ Ｐゴシック" charset="0"/>
              </a:rPr>
              <a:t>Binet</a:t>
            </a:r>
            <a:r>
              <a:rPr lang="en-US" sz="2200" b="0" dirty="0">
                <a:cs typeface="ＭＳ Ｐゴシック" charset="0"/>
              </a:rPr>
              <a:t> </a:t>
            </a:r>
            <a:r>
              <a:rPr lang="en-US" sz="2200" b="0" dirty="0" err="1">
                <a:cs typeface="ＭＳ Ｐゴシック" charset="0"/>
              </a:rPr>
              <a:t>étudie</a:t>
            </a:r>
            <a:r>
              <a:rPr lang="en-US" sz="2200" b="0" dirty="0">
                <a:cs typeface="ＭＳ Ｐゴシック" charset="0"/>
              </a:rPr>
              <a:t> le </a:t>
            </a:r>
            <a:r>
              <a:rPr lang="en-US" sz="2200" b="0" dirty="0" err="1">
                <a:cs typeface="ＭＳ Ｐゴシック" charset="0"/>
              </a:rPr>
              <a:t>cas</a:t>
            </a:r>
            <a:r>
              <a:rPr lang="en-US" sz="2200" b="0" dirty="0">
                <a:cs typeface="ＭＳ Ｐゴシック" charset="0"/>
              </a:rPr>
              <a:t> </a:t>
            </a:r>
            <a:r>
              <a:rPr lang="en-US" sz="2200" b="0" dirty="0" err="1">
                <a:cs typeface="ＭＳ Ｐゴシック" charset="0"/>
              </a:rPr>
              <a:t>d’Inaudi</a:t>
            </a:r>
            <a:r>
              <a:rPr lang="en-US" sz="2200" b="0" dirty="0">
                <a:cs typeface="ＭＳ Ｐゴシック" charset="0"/>
              </a:rPr>
              <a:t> et </a:t>
            </a:r>
            <a:r>
              <a:rPr lang="en-US" sz="2200" b="0" dirty="0" err="1">
                <a:cs typeface="ＭＳ Ｐゴシック" charset="0"/>
              </a:rPr>
              <a:t>Diamanti</a:t>
            </a:r>
            <a:r>
              <a:rPr lang="en-US" sz="2200" b="0" dirty="0">
                <a:cs typeface="ＭＳ Ｐゴシック" charset="0"/>
              </a:rPr>
              <a:t>, </a:t>
            </a:r>
            <a:r>
              <a:rPr lang="en-US" sz="2200" b="0" dirty="0" err="1">
                <a:cs typeface="ＭＳ Ｐゴシック" charset="0"/>
              </a:rPr>
              <a:t>deux</a:t>
            </a:r>
            <a:r>
              <a:rPr lang="en-US" sz="2200" b="0" dirty="0">
                <a:cs typeface="ＭＳ Ｐゴシック" charset="0"/>
              </a:rPr>
              <a:t> </a:t>
            </a:r>
            <a:r>
              <a:rPr lang="en-US" sz="2200" b="0" dirty="0" err="1">
                <a:cs typeface="ＭＳ Ｐゴシック" charset="0"/>
              </a:rPr>
              <a:t>grands</a:t>
            </a:r>
            <a:r>
              <a:rPr lang="en-US" sz="2200" b="0" dirty="0">
                <a:cs typeface="ＭＳ Ｐゴシック" charset="0"/>
              </a:rPr>
              <a:t> </a:t>
            </a:r>
            <a:r>
              <a:rPr lang="en-US" sz="2200" b="0" dirty="0" err="1">
                <a:cs typeface="ＭＳ Ｐゴシック" charset="0"/>
              </a:rPr>
              <a:t>calculateurs</a:t>
            </a:r>
            <a:endParaRPr lang="en-US" sz="2200" b="0" dirty="0">
              <a:cs typeface="ＭＳ Ｐゴシック" charset="0"/>
            </a:endParaRPr>
          </a:p>
          <a:p>
            <a:pPr>
              <a:spcBef>
                <a:spcPts val="800"/>
              </a:spcBef>
              <a:buFont typeface="Optima" charset="0"/>
              <a:buNone/>
            </a:pPr>
            <a:r>
              <a:rPr lang="en-US" sz="2200" dirty="0">
                <a:cs typeface="ＭＳ Ｐゴシック" charset="0"/>
              </a:rPr>
              <a:t>Il compare </a:t>
            </a:r>
            <a:r>
              <a:rPr lang="en-US" sz="2200" dirty="0" err="1">
                <a:cs typeface="ＭＳ Ｐゴシック" charset="0"/>
              </a:rPr>
              <a:t>leurs</a:t>
            </a:r>
            <a:r>
              <a:rPr lang="en-US" sz="2200" dirty="0">
                <a:cs typeface="ＭＳ Ｐゴシック" charset="0"/>
              </a:rPr>
              <a:t> performances </a:t>
            </a:r>
            <a:r>
              <a:rPr lang="en-US" sz="2200" dirty="0" err="1">
                <a:cs typeface="ＭＳ Ｐゴシック" charset="0"/>
              </a:rPr>
              <a:t>à</a:t>
            </a:r>
            <a:r>
              <a:rPr lang="en-US" sz="2200" dirty="0">
                <a:cs typeface="ＭＳ Ｐゴシック" charset="0"/>
              </a:rPr>
              <a:t> </a:t>
            </a:r>
            <a:r>
              <a:rPr lang="en-US" sz="2200" dirty="0" err="1">
                <a:cs typeface="ＭＳ Ｐゴシック" charset="0"/>
              </a:rPr>
              <a:t>celles</a:t>
            </a:r>
            <a:r>
              <a:rPr lang="en-US" sz="2200" dirty="0">
                <a:cs typeface="ＭＳ Ｐゴシック" charset="0"/>
              </a:rPr>
              <a:t> de </a:t>
            </a:r>
            <a:r>
              <a:rPr lang="en-US" sz="2200" dirty="0" err="1">
                <a:cs typeface="ＭＳ Ｐゴシック" charset="0"/>
              </a:rPr>
              <a:t>trois</a:t>
            </a:r>
            <a:r>
              <a:rPr lang="en-US" sz="2200" dirty="0">
                <a:cs typeface="ＭＳ Ｐゴシック" charset="0"/>
              </a:rPr>
              <a:t> </a:t>
            </a:r>
            <a:r>
              <a:rPr lang="en-US" sz="2200" dirty="0" err="1">
                <a:cs typeface="ＭＳ Ｐゴシック" charset="0"/>
              </a:rPr>
              <a:t>caissiers</a:t>
            </a:r>
            <a:endParaRPr lang="en-US" sz="2200" dirty="0">
              <a:cs typeface="ＭＳ Ｐゴシック" charset="0"/>
            </a:endParaRPr>
          </a:p>
          <a:p>
            <a:pPr>
              <a:spcBef>
                <a:spcPts val="700"/>
              </a:spcBef>
              <a:buFont typeface="Optima" charset="0"/>
              <a:buNone/>
            </a:pPr>
            <a:endParaRPr lang="en-US" sz="1600" dirty="0">
              <a:cs typeface="ＭＳ Ｐゴシック" charset="0"/>
            </a:endParaRPr>
          </a:p>
          <a:p>
            <a:pPr>
              <a:spcBef>
                <a:spcPts val="700"/>
              </a:spcBef>
              <a:buFont typeface="Optima" charset="0"/>
              <a:buNone/>
            </a:pPr>
            <a:endParaRPr lang="en-US" sz="1600" dirty="0">
              <a:cs typeface="ＭＳ Ｐゴシック" charset="0"/>
            </a:endParaRPr>
          </a:p>
          <a:p>
            <a:pPr>
              <a:spcBef>
                <a:spcPts val="700"/>
              </a:spcBef>
              <a:buFont typeface="Optima" charset="0"/>
              <a:buNone/>
            </a:pPr>
            <a:endParaRPr lang="en-US" sz="1600" dirty="0">
              <a:cs typeface="ＭＳ Ｐゴシック" charset="0"/>
            </a:endParaRPr>
          </a:p>
          <a:p>
            <a:pPr>
              <a:spcBef>
                <a:spcPts val="700"/>
              </a:spcBef>
              <a:buFont typeface="Optima" charset="0"/>
              <a:buNone/>
            </a:pPr>
            <a:endParaRPr lang="en-US" sz="1600" dirty="0">
              <a:cs typeface="ＭＳ Ｐゴシック" charset="0"/>
            </a:endParaRPr>
          </a:p>
          <a:p>
            <a:pPr>
              <a:spcBef>
                <a:spcPts val="700"/>
              </a:spcBef>
              <a:buFont typeface="Optima" charset="0"/>
              <a:buNone/>
            </a:pPr>
            <a:endParaRPr lang="en-US" sz="1600" dirty="0">
              <a:cs typeface="ＭＳ Ｐゴシック" charset="0"/>
            </a:endParaRPr>
          </a:p>
          <a:p>
            <a:pPr>
              <a:spcBef>
                <a:spcPts val="700"/>
              </a:spcBef>
              <a:buFont typeface="Optima" charset="0"/>
              <a:buNone/>
            </a:pPr>
            <a:endParaRPr lang="en-US" sz="1600" dirty="0">
              <a:cs typeface="ＭＳ Ｐゴシック" charset="0"/>
            </a:endParaRPr>
          </a:p>
          <a:p>
            <a:pPr>
              <a:spcBef>
                <a:spcPts val="800"/>
              </a:spcBef>
              <a:buFont typeface="Optima" charset="0"/>
              <a:buNone/>
            </a:pPr>
            <a:endParaRPr lang="en-US" sz="1600" dirty="0">
              <a:cs typeface="ＭＳ Ｐゴシック" charset="0"/>
            </a:endParaRPr>
          </a:p>
        </p:txBody>
      </p:sp>
      <p:pic>
        <p:nvPicPr>
          <p:cNvPr id="146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30" y="2435226"/>
            <a:ext cx="8456895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73651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77" y="114300"/>
            <a:ext cx="8839247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fr-FR" dirty="0" smtClean="0"/>
              <a:t>Diagnostic radiologique très difficile</a:t>
            </a:r>
            <a:endParaRPr lang="fr-FR" sz="2400" dirty="0"/>
          </a:p>
        </p:txBody>
      </p:sp>
      <p:sp>
        <p:nvSpPr>
          <p:cNvPr id="40962" name="Line 2"/>
          <p:cNvSpPr>
            <a:spLocks noChangeShapeType="1"/>
          </p:cNvSpPr>
          <p:nvPr/>
        </p:nvSpPr>
        <p:spPr bwMode="auto">
          <a:xfrm flipV="1">
            <a:off x="1441933" y="5942013"/>
            <a:ext cx="5644985" cy="1905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b="0"/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1441933" y="1790701"/>
            <a:ext cx="1411" cy="4168775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447577" y="6096000"/>
            <a:ext cx="129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500" b="0" dirty="0">
                <a:solidFill>
                  <a:srgbClr val="000000"/>
                </a:solidFill>
                <a:latin typeface="Optima"/>
              </a:rPr>
              <a:t>Internes 1ère &amp; 2ème année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441304" y="6096000"/>
            <a:ext cx="11008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500" b="0" dirty="0">
                <a:solidFill>
                  <a:srgbClr val="000000"/>
                </a:solidFill>
                <a:latin typeface="Optima"/>
              </a:rPr>
              <a:t>Radiologues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500" b="0" dirty="0">
                <a:solidFill>
                  <a:srgbClr val="000000"/>
                </a:solidFill>
                <a:latin typeface="Optima"/>
              </a:rPr>
              <a:t>expérimentés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895154" y="6096000"/>
            <a:ext cx="129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500" b="0" dirty="0">
                <a:solidFill>
                  <a:srgbClr val="000000"/>
                </a:solidFill>
                <a:latin typeface="Optima"/>
              </a:rPr>
              <a:t>Internes 3ème &amp; 4ème année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5813677" y="6096000"/>
            <a:ext cx="10156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500" b="0" dirty="0">
                <a:solidFill>
                  <a:srgbClr val="000000"/>
                </a:solidFill>
                <a:latin typeface="Optima"/>
              </a:rPr>
              <a:t>Radiologues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500" b="0" dirty="0">
                <a:solidFill>
                  <a:srgbClr val="000000"/>
                </a:solidFill>
                <a:latin typeface="Optima"/>
              </a:rPr>
              <a:t>experts</a:t>
            </a:r>
          </a:p>
        </p:txBody>
      </p:sp>
      <p:grpSp>
        <p:nvGrpSpPr>
          <p:cNvPr id="40968" name="Group 8"/>
          <p:cNvGrpSpPr>
            <a:grpSpLocks/>
          </p:cNvGrpSpPr>
          <p:nvPr/>
        </p:nvGrpSpPr>
        <p:grpSpPr bwMode="auto">
          <a:xfrm>
            <a:off x="1904707" y="2438400"/>
            <a:ext cx="6700332" cy="2592388"/>
            <a:chOff x="1350" y="1536"/>
            <a:chExt cx="4749" cy="1633"/>
          </a:xfrm>
        </p:grpSpPr>
        <p:cxnSp>
          <p:nvCxnSpPr>
            <p:cNvPr id="40969" name="AutoShape 9"/>
            <p:cNvCxnSpPr>
              <a:cxnSpLocks noChangeShapeType="1"/>
            </p:cNvCxnSpPr>
            <p:nvPr/>
          </p:nvCxnSpPr>
          <p:spPr bwMode="auto">
            <a:xfrm flipV="1">
              <a:off x="1350" y="2400"/>
              <a:ext cx="1026" cy="576"/>
            </a:xfrm>
            <a:prstGeom prst="straightConnector1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0970" name="AutoShape 10"/>
            <p:cNvCxnSpPr>
              <a:cxnSpLocks noChangeShapeType="1"/>
            </p:cNvCxnSpPr>
            <p:nvPr/>
          </p:nvCxnSpPr>
          <p:spPr bwMode="auto">
            <a:xfrm>
              <a:off x="2376" y="2400"/>
              <a:ext cx="1081" cy="769"/>
            </a:xfrm>
            <a:prstGeom prst="straightConnector1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0971" name="AutoShape 11"/>
            <p:cNvCxnSpPr>
              <a:cxnSpLocks noChangeShapeType="1"/>
            </p:cNvCxnSpPr>
            <p:nvPr/>
          </p:nvCxnSpPr>
          <p:spPr bwMode="auto">
            <a:xfrm flipV="1">
              <a:off x="3456" y="1632"/>
              <a:ext cx="1081" cy="1536"/>
            </a:xfrm>
            <a:prstGeom prst="straightConnector1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0972" name="Text Box 12"/>
            <p:cNvSpPr txBox="1">
              <a:spLocks noChangeArrowheads="1"/>
            </p:cNvSpPr>
            <p:nvPr/>
          </p:nvSpPr>
          <p:spPr bwMode="auto">
            <a:xfrm>
              <a:off x="4552" y="1536"/>
              <a:ext cx="1547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MS Gothic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9pPr>
            </a:lstStyle>
            <a:p>
              <a:r>
                <a:rPr lang="fr-FR" sz="1800" b="0" dirty="0">
                  <a:solidFill>
                    <a:srgbClr val="FF0000"/>
                  </a:solidFill>
                  <a:latin typeface="Optima"/>
                </a:rPr>
                <a:t>Diagnostics corrects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856576" y="6553200"/>
            <a:ext cx="3398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(</a:t>
            </a:r>
            <a:r>
              <a:rPr lang="fr-FR" dirty="0" err="1"/>
              <a:t>Raufaste</a:t>
            </a:r>
            <a:r>
              <a:rPr lang="fr-FR" dirty="0"/>
              <a:t>, </a:t>
            </a:r>
            <a:r>
              <a:rPr lang="fr-FR" dirty="0" err="1"/>
              <a:t>Eyrolle</a:t>
            </a:r>
            <a:r>
              <a:rPr lang="fr-FR" dirty="0"/>
              <a:t> &amp; Mariné, 1998)</a:t>
            </a:r>
          </a:p>
        </p:txBody>
      </p:sp>
    </p:spTree>
    <p:extLst>
      <p:ext uri="{BB962C8B-B14F-4D97-AF65-F5344CB8AC3E}">
        <p14:creationId xmlns:p14="http://schemas.microsoft.com/office/powerpoint/2010/main" val="34174543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77229" y="1"/>
            <a:ext cx="7766968" cy="1433513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/>
              <a:t>Comment ça marche ?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7229" y="1676401"/>
            <a:ext cx="7766968" cy="4856163"/>
          </a:xfrm>
          <a:ln/>
        </p:spPr>
        <p:txBody>
          <a:bodyPr>
            <a:normAutofit lnSpcReduction="10000"/>
          </a:bodyPr>
          <a:lstStyle/>
          <a:p>
            <a:pPr marL="341313" indent="-341313">
              <a:lnSpc>
                <a:spcPct val="90000"/>
              </a:lnSpc>
              <a:buFont typeface="Times New Roman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800" dirty="0"/>
              <a:t>Adaptation = apprentissage implicite = détection inconsciente et involontaire de régularités dans notre environnement</a:t>
            </a:r>
          </a:p>
          <a:p>
            <a:pPr marL="741363" lvl="1" indent="-284163">
              <a:lnSpc>
                <a:spcPct val="90000"/>
              </a:lnSpc>
              <a:buFont typeface="Times New Roman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400" dirty="0"/>
              <a:t>passif (on apprend sans rien faire) </a:t>
            </a:r>
          </a:p>
          <a:p>
            <a:pPr lvl="2">
              <a:lnSpc>
                <a:spcPct val="90000"/>
              </a:lnSpc>
              <a:buFont typeface="Times New Roman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000" dirty="0"/>
              <a:t>par ex. caractéristiques phonologiques de notre langue maternelle : l’accent de mot</a:t>
            </a:r>
          </a:p>
          <a:p>
            <a:pPr marL="741363" lvl="1" indent="-284163">
              <a:lnSpc>
                <a:spcPct val="90000"/>
              </a:lnSpc>
              <a:buFont typeface="Times New Roman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400" dirty="0"/>
              <a:t>ou actif (on apprend en faisant quelque chose), à travers des activités d’exploration de l’environnement, </a:t>
            </a:r>
            <a:r>
              <a:rPr lang="fr-FR" sz="2400" dirty="0" smtClean="0"/>
              <a:t>d’interactions sociales </a:t>
            </a:r>
            <a:r>
              <a:rPr lang="fr-FR" sz="2400" dirty="0"/>
              <a:t>et de jeux</a:t>
            </a:r>
          </a:p>
          <a:p>
            <a:pPr marL="741363" lvl="1" indent="-284163">
              <a:lnSpc>
                <a:spcPct val="90000"/>
              </a:lnSpc>
              <a:buFont typeface="Optima" charset="0"/>
              <a:buChar char="-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400" dirty="0"/>
              <a:t>systématiques, non coûteux, ne nécessitent ni motivation, ni effort, ni enseignement. </a:t>
            </a:r>
          </a:p>
          <a:p>
            <a:pPr marL="741363" lvl="1" indent="-284163">
              <a:lnSpc>
                <a:spcPct val="90000"/>
              </a:lnSpc>
              <a:buFont typeface="Optima" charset="0"/>
              <a:buChar char="-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400" dirty="0"/>
              <a:t>ne permettent d’apprendre que ce qui est adaptatif, c’est-à-dire ce qui est fréquemment présent dans l’environnement.</a:t>
            </a:r>
          </a:p>
        </p:txBody>
      </p:sp>
    </p:spTree>
    <p:extLst>
      <p:ext uri="{BB962C8B-B14F-4D97-AF65-F5344CB8AC3E}">
        <p14:creationId xmlns:p14="http://schemas.microsoft.com/office/powerpoint/2010/main" val="21593247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Qu’est-ce qu’apprendre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Connaissances primaires et secondaires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 quoi sert l’école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Spécificité des apprentissages à l’école maternelle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Conclusion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4437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7505" y="0"/>
            <a:ext cx="8999135" cy="11430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dirty="0"/>
              <a:t>Connaissances primaires et </a:t>
            </a:r>
            <a:r>
              <a:rPr lang="fr-FR" dirty="0" smtClean="0"/>
              <a:t>secondaires</a:t>
            </a:r>
            <a:endParaRPr lang="en-GB" sz="3100" dirty="0"/>
          </a:p>
        </p:txBody>
      </p:sp>
      <p:graphicFrame>
        <p:nvGraphicFramePr>
          <p:cNvPr id="17410" name="Group 2"/>
          <p:cNvGraphicFramePr>
            <a:graphicFrameLocks noGrp="1"/>
          </p:cNvGraphicFramePr>
          <p:nvPr>
            <p:extLst/>
          </p:nvPr>
        </p:nvGraphicFramePr>
        <p:xfrm>
          <a:off x="251520" y="1268760"/>
          <a:ext cx="8784976" cy="5039529"/>
        </p:xfrm>
        <a:graphic>
          <a:graphicData uri="http://schemas.openxmlformats.org/drawingml/2006/table">
            <a:tbl>
              <a:tblPr firstRow="1">
                <a:tableStyleId>{C083E6E3-FA7D-4D7B-A595-EF9225AFEA82}</a:tableStyleId>
              </a:tblPr>
              <a:tblGrid>
                <a:gridCol w="1949823"/>
                <a:gridCol w="3378769"/>
                <a:gridCol w="3456384"/>
              </a:tblGrid>
              <a:tr h="426172">
                <a:tc>
                  <a:txBody>
                    <a:bodyPr/>
                    <a:lstStyle/>
                    <a:p>
                      <a:pPr algn="ctr"/>
                      <a:endParaRPr lang="fr-FR" noProof="0" dirty="0"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Connaissances primaires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Connaissances secondaires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53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Utilité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Adaptation à l'environnement social, vivant, et physique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Préparation à la vie future (sociale, de travail)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885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120373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/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6473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60690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47672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Exemples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Reconnaissance des visages, langage oral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Langage écrit, mathématiques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800793" y="6519446"/>
            <a:ext cx="33092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b="0" dirty="0">
                <a:solidFill>
                  <a:schemeClr val="tx1"/>
                </a:solidFill>
                <a:latin typeface="Calibri"/>
              </a:rPr>
              <a:t>(Geary, </a:t>
            </a:r>
            <a:r>
              <a:rPr lang="en-GB" sz="1600" b="0" dirty="0" smtClean="0">
                <a:solidFill>
                  <a:schemeClr val="tx1"/>
                </a:solidFill>
                <a:latin typeface="Calibri"/>
              </a:rPr>
              <a:t>2008; Tricot &amp; </a:t>
            </a:r>
            <a:r>
              <a:rPr lang="en-GB" sz="1600" b="0" dirty="0" err="1" smtClean="0">
                <a:solidFill>
                  <a:schemeClr val="tx1"/>
                </a:solidFill>
                <a:latin typeface="Calibri"/>
              </a:rPr>
              <a:t>Sweller</a:t>
            </a:r>
            <a:r>
              <a:rPr lang="en-GB" sz="1600" b="0" dirty="0" smtClean="0">
                <a:solidFill>
                  <a:schemeClr val="tx1"/>
                </a:solidFill>
                <a:latin typeface="Calibri"/>
              </a:rPr>
              <a:t>, 2014)</a:t>
            </a:r>
            <a:endParaRPr lang="fr-FR" sz="1600" b="0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20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7505" y="0"/>
            <a:ext cx="8999135" cy="11430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dirty="0"/>
              <a:t>Connaissances primaires et </a:t>
            </a:r>
            <a:r>
              <a:rPr lang="fr-FR" dirty="0" smtClean="0"/>
              <a:t>secondaires</a:t>
            </a:r>
            <a:endParaRPr lang="en-GB" sz="3100" dirty="0"/>
          </a:p>
        </p:txBody>
      </p:sp>
      <p:graphicFrame>
        <p:nvGraphicFramePr>
          <p:cNvPr id="17410" name="Group 2"/>
          <p:cNvGraphicFramePr>
            <a:graphicFrameLocks noGrp="1"/>
          </p:cNvGraphicFramePr>
          <p:nvPr>
            <p:extLst/>
          </p:nvPr>
        </p:nvGraphicFramePr>
        <p:xfrm>
          <a:off x="179512" y="1196752"/>
          <a:ext cx="8784976" cy="5039529"/>
        </p:xfrm>
        <a:graphic>
          <a:graphicData uri="http://schemas.openxmlformats.org/drawingml/2006/table">
            <a:tbl>
              <a:tblPr firstRow="1">
                <a:tableStyleId>{C083E6E3-FA7D-4D7B-A595-EF9225AFEA82}</a:tableStyleId>
              </a:tblPr>
              <a:tblGrid>
                <a:gridCol w="1949823"/>
                <a:gridCol w="3378769"/>
                <a:gridCol w="3456384"/>
              </a:tblGrid>
              <a:tr h="426172">
                <a:tc>
                  <a:txBody>
                    <a:bodyPr/>
                    <a:lstStyle/>
                    <a:p>
                      <a:pPr algn="ctr"/>
                      <a:endParaRPr lang="fr-FR" noProof="0" dirty="0"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Connaissances primaires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Connaissances secondaires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53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Utilité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Adaptation à l'environnement social, vivant, et physique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Préparation à la vie future (sociale, de travail)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885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Attention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Peu importante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Très importante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120373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/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6473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60690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47672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Exemples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Reconnaissance des visages, langage oral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Langage écrit, mathématiques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800793" y="6519446"/>
            <a:ext cx="33092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b="0" dirty="0">
                <a:solidFill>
                  <a:schemeClr val="tx1"/>
                </a:solidFill>
                <a:latin typeface="Calibri"/>
              </a:rPr>
              <a:t>(Geary, </a:t>
            </a:r>
            <a:r>
              <a:rPr lang="en-GB" sz="1600" b="0" dirty="0" smtClean="0">
                <a:solidFill>
                  <a:schemeClr val="tx1"/>
                </a:solidFill>
                <a:latin typeface="Calibri"/>
              </a:rPr>
              <a:t>2008; Tricot &amp; </a:t>
            </a:r>
            <a:r>
              <a:rPr lang="en-GB" sz="1600" b="0" dirty="0" err="1" smtClean="0">
                <a:solidFill>
                  <a:schemeClr val="tx1"/>
                </a:solidFill>
                <a:latin typeface="Calibri"/>
              </a:rPr>
              <a:t>Sweller</a:t>
            </a:r>
            <a:r>
              <a:rPr lang="en-GB" sz="1600" b="0" dirty="0" smtClean="0">
                <a:solidFill>
                  <a:schemeClr val="tx1"/>
                </a:solidFill>
                <a:latin typeface="Calibri"/>
              </a:rPr>
              <a:t>, 2014)</a:t>
            </a:r>
            <a:endParaRPr lang="fr-FR" sz="1600" b="0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3676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7505" y="0"/>
            <a:ext cx="8999135" cy="11430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dirty="0"/>
              <a:t>Connaissances primaires et </a:t>
            </a:r>
            <a:r>
              <a:rPr lang="fr-FR" dirty="0" smtClean="0"/>
              <a:t>secondaires</a:t>
            </a:r>
            <a:endParaRPr lang="en-GB" sz="3100" dirty="0"/>
          </a:p>
        </p:txBody>
      </p:sp>
      <p:graphicFrame>
        <p:nvGraphicFramePr>
          <p:cNvPr id="174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087954"/>
              </p:ext>
            </p:extLst>
          </p:nvPr>
        </p:nvGraphicFramePr>
        <p:xfrm>
          <a:off x="179512" y="1196752"/>
          <a:ext cx="8784976" cy="5046359"/>
        </p:xfrm>
        <a:graphic>
          <a:graphicData uri="http://schemas.openxmlformats.org/drawingml/2006/table">
            <a:tbl>
              <a:tblPr firstRow="1">
                <a:tableStyleId>{C083E6E3-FA7D-4D7B-A595-EF9225AFEA82}</a:tableStyleId>
              </a:tblPr>
              <a:tblGrid>
                <a:gridCol w="1949823"/>
                <a:gridCol w="3378769"/>
                <a:gridCol w="3456384"/>
              </a:tblGrid>
              <a:tr h="426172">
                <a:tc>
                  <a:txBody>
                    <a:bodyPr/>
                    <a:lstStyle/>
                    <a:p>
                      <a:pPr algn="ctr"/>
                      <a:endParaRPr lang="fr-FR" noProof="0" dirty="0"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Connaissances primaires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Connaissances secondaires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53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Utilité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Adaptation à l'environnement social, vivant, et physique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Préparation à la vie future (sociale, de travail)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885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Attention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Peu importante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Très importante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120373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Apprentissage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Inconscient, sans effort, rapide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Fondé sur l'immersion, les interactions sociales, l'exploration de l’environnement, le jeu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Conscient, avec effort, lent.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Fondé sur l'enseignement, la pratique délibérée, intense, dans la durée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6473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60690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47672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Exemples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Reconnaissance des visages, langage oral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Langage écrit, mathématiques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800793" y="6519446"/>
            <a:ext cx="33092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b="0" dirty="0">
                <a:solidFill>
                  <a:schemeClr val="tx1"/>
                </a:solidFill>
                <a:latin typeface="Calibri"/>
              </a:rPr>
              <a:t>(Geary, </a:t>
            </a:r>
            <a:r>
              <a:rPr lang="en-GB" sz="1600" b="0" dirty="0" smtClean="0">
                <a:solidFill>
                  <a:schemeClr val="tx1"/>
                </a:solidFill>
                <a:latin typeface="Calibri"/>
              </a:rPr>
              <a:t>2008; Tricot &amp; </a:t>
            </a:r>
            <a:r>
              <a:rPr lang="en-GB" sz="1600" b="0" dirty="0" err="1" smtClean="0">
                <a:solidFill>
                  <a:schemeClr val="tx1"/>
                </a:solidFill>
                <a:latin typeface="Calibri"/>
              </a:rPr>
              <a:t>Sweller</a:t>
            </a:r>
            <a:r>
              <a:rPr lang="en-GB" sz="1600" b="0" dirty="0" smtClean="0">
                <a:solidFill>
                  <a:schemeClr val="tx1"/>
                </a:solidFill>
                <a:latin typeface="Calibri"/>
              </a:rPr>
              <a:t>, 2014)</a:t>
            </a:r>
            <a:endParaRPr lang="fr-FR" sz="1600" b="0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42755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7505" y="0"/>
            <a:ext cx="8999135" cy="11430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dirty="0"/>
              <a:t>Connaissances primaires et </a:t>
            </a:r>
            <a:r>
              <a:rPr lang="fr-FR" dirty="0" smtClean="0"/>
              <a:t>secondaires</a:t>
            </a:r>
            <a:endParaRPr lang="en-GB" sz="3100" dirty="0"/>
          </a:p>
        </p:txBody>
      </p:sp>
      <p:graphicFrame>
        <p:nvGraphicFramePr>
          <p:cNvPr id="17410" name="Group 2"/>
          <p:cNvGraphicFramePr>
            <a:graphicFrameLocks noGrp="1"/>
          </p:cNvGraphicFramePr>
          <p:nvPr>
            <p:extLst/>
          </p:nvPr>
        </p:nvGraphicFramePr>
        <p:xfrm>
          <a:off x="179512" y="1268760"/>
          <a:ext cx="8784976" cy="5050036"/>
        </p:xfrm>
        <a:graphic>
          <a:graphicData uri="http://schemas.openxmlformats.org/drawingml/2006/table">
            <a:tbl>
              <a:tblPr firstRow="1">
                <a:tableStyleId>{C083E6E3-FA7D-4D7B-A595-EF9225AFEA82}</a:tableStyleId>
              </a:tblPr>
              <a:tblGrid>
                <a:gridCol w="1949823"/>
                <a:gridCol w="3378769"/>
                <a:gridCol w="3456384"/>
              </a:tblGrid>
              <a:tr h="426172">
                <a:tc>
                  <a:txBody>
                    <a:bodyPr/>
                    <a:lstStyle/>
                    <a:p>
                      <a:pPr algn="ctr"/>
                      <a:endParaRPr lang="fr-FR" noProof="0" dirty="0"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Connaissances primaires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Connaissances secondaires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53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Utilité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Adaptation à l'environnement social, vivant, et physique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Préparation à la vie future (sociale, de travail)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885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Attention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Peu importante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Très importante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120373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Apprentissage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Inconscient, sans effort, rapide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Fondé sur l'immersion, les relations sociales, l'exploration, le jeu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Conscient, avec effort, lent.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Fondé sur l'enseignement, la pratique délibérée, intense, dans la durée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6473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Motivation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Pas besoin de motivation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Motivations extrinsèque souvent nécessaire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60690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47672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Exemples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Reconnaissance des visages, langage oral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Langage écrit, mathématiques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800793" y="6519446"/>
            <a:ext cx="33092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b="0" dirty="0">
                <a:solidFill>
                  <a:schemeClr val="tx1"/>
                </a:solidFill>
                <a:latin typeface="Calibri"/>
              </a:rPr>
              <a:t>(Geary, </a:t>
            </a:r>
            <a:r>
              <a:rPr lang="en-GB" sz="1600" b="0" dirty="0" smtClean="0">
                <a:solidFill>
                  <a:schemeClr val="tx1"/>
                </a:solidFill>
                <a:latin typeface="Calibri"/>
              </a:rPr>
              <a:t>2008; Tricot &amp; </a:t>
            </a:r>
            <a:r>
              <a:rPr lang="en-GB" sz="1600" b="0" dirty="0" err="1" smtClean="0">
                <a:solidFill>
                  <a:schemeClr val="tx1"/>
                </a:solidFill>
                <a:latin typeface="Calibri"/>
              </a:rPr>
              <a:t>Sweller</a:t>
            </a:r>
            <a:r>
              <a:rPr lang="en-GB" sz="1600" b="0" dirty="0" smtClean="0">
                <a:solidFill>
                  <a:schemeClr val="tx1"/>
                </a:solidFill>
                <a:latin typeface="Calibri"/>
              </a:rPr>
              <a:t>, 2014)</a:t>
            </a:r>
            <a:endParaRPr lang="fr-FR" sz="1600" b="0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6433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Qu’est-ce qu’apprendre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Connaissances primaires et secondaires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 quoi sert l’école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Spécificité des apprentissages à l’école maternelle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Conclusion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2983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7505" y="0"/>
            <a:ext cx="8999135" cy="11430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dirty="0"/>
              <a:t>Connaissances primaires et </a:t>
            </a:r>
            <a:r>
              <a:rPr lang="fr-FR" dirty="0" smtClean="0"/>
              <a:t>secondaires</a:t>
            </a:r>
            <a:endParaRPr lang="en-GB" sz="3100" dirty="0"/>
          </a:p>
        </p:txBody>
      </p:sp>
      <p:graphicFrame>
        <p:nvGraphicFramePr>
          <p:cNvPr id="17410" name="Group 2"/>
          <p:cNvGraphicFramePr>
            <a:graphicFrameLocks noGrp="1"/>
          </p:cNvGraphicFramePr>
          <p:nvPr>
            <p:extLst/>
          </p:nvPr>
        </p:nvGraphicFramePr>
        <p:xfrm>
          <a:off x="179512" y="1124744"/>
          <a:ext cx="8784976" cy="5050036"/>
        </p:xfrm>
        <a:graphic>
          <a:graphicData uri="http://schemas.openxmlformats.org/drawingml/2006/table">
            <a:tbl>
              <a:tblPr firstRow="1">
                <a:tableStyleId>{C083E6E3-FA7D-4D7B-A595-EF9225AFEA82}</a:tableStyleId>
              </a:tblPr>
              <a:tblGrid>
                <a:gridCol w="1949823"/>
                <a:gridCol w="3378769"/>
                <a:gridCol w="3456384"/>
              </a:tblGrid>
              <a:tr h="426172">
                <a:tc>
                  <a:txBody>
                    <a:bodyPr/>
                    <a:lstStyle/>
                    <a:p>
                      <a:pPr algn="ctr"/>
                      <a:endParaRPr lang="fr-FR" noProof="0" dirty="0"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Connaissances primaires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Connaissances secondaires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53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Utilité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Adaptation à l'environnement social, vivant, et physique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Préparation à la vie future (sociale, de travail)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885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Attention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Peu importante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Très importante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120373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Apprentissage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Inconscient, sans effort, rapide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Fondé sur l'immersion, les relations sociales, l'exploration, le jeu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Conscient, avec effort, lent.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Fondé sur l'enseignement, la pratique délibérée, intense, dans la durée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6473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Motivation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Pas besoin de motivation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Motivations extrinsèque souvent nécessaire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60690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Généralisation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Oui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Très difficile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/>
                </a:tc>
              </a:tr>
              <a:tr h="47672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Exemples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Reconnaissance des visages, langage oral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/>
                        </a:rPr>
                        <a:t>Langage écrit, mathématiques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800793" y="6519446"/>
            <a:ext cx="33092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b="0" dirty="0">
                <a:solidFill>
                  <a:schemeClr val="tx1"/>
                </a:solidFill>
                <a:latin typeface="Calibri"/>
              </a:rPr>
              <a:t>(Geary, </a:t>
            </a:r>
            <a:r>
              <a:rPr lang="en-GB" sz="1600" b="0" dirty="0" smtClean="0">
                <a:solidFill>
                  <a:schemeClr val="tx1"/>
                </a:solidFill>
                <a:latin typeface="Calibri"/>
              </a:rPr>
              <a:t>2008; Tricot &amp; </a:t>
            </a:r>
            <a:r>
              <a:rPr lang="en-GB" sz="1600" b="0" dirty="0" err="1" smtClean="0">
                <a:solidFill>
                  <a:schemeClr val="tx1"/>
                </a:solidFill>
                <a:latin typeface="Calibri"/>
              </a:rPr>
              <a:t>Sweller</a:t>
            </a:r>
            <a:r>
              <a:rPr lang="en-GB" sz="1600" b="0" dirty="0" smtClean="0">
                <a:solidFill>
                  <a:schemeClr val="tx1"/>
                </a:solidFill>
                <a:latin typeface="Calibri"/>
              </a:rPr>
              <a:t>, 2014)</a:t>
            </a:r>
            <a:endParaRPr lang="fr-FR" sz="1600" b="0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74829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036496" cy="980728"/>
          </a:xfrm>
          <a:ln/>
        </p:spPr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4000" dirty="0" smtClean="0"/>
              <a:t>Les </a:t>
            </a:r>
            <a:r>
              <a:rPr lang="en-GB" sz="4000" dirty="0" err="1" smtClean="0"/>
              <a:t>connaissances</a:t>
            </a:r>
            <a:r>
              <a:rPr lang="en-GB" sz="4000" dirty="0" smtClean="0"/>
              <a:t> </a:t>
            </a:r>
            <a:r>
              <a:rPr lang="en-GB" sz="4000" dirty="0" err="1" smtClean="0"/>
              <a:t>primaires</a:t>
            </a:r>
            <a:r>
              <a:rPr lang="en-GB" sz="4000" dirty="0" smtClean="0"/>
              <a:t> </a:t>
            </a:r>
            <a:r>
              <a:rPr lang="en-GB" sz="2800" dirty="0" smtClean="0"/>
              <a:t>(Geary, 2008)</a:t>
            </a:r>
            <a:endParaRPr lang="en-GB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2704927" y="1052736"/>
            <a:ext cx="2888719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b="1" dirty="0" smtClean="0"/>
              <a:t>Domaines du traitement de l’information</a:t>
            </a:r>
            <a:endParaRPr lang="fr-FR" sz="11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920355" y="2426757"/>
            <a:ext cx="1368628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Information sociale</a:t>
            </a:r>
            <a:endParaRPr lang="fr-FR" sz="1100" dirty="0"/>
          </a:p>
        </p:txBody>
      </p:sp>
      <p:sp>
        <p:nvSpPr>
          <p:cNvPr id="8" name="ZoneTexte 7"/>
          <p:cNvSpPr txBox="1"/>
          <p:nvPr/>
        </p:nvSpPr>
        <p:spPr>
          <a:xfrm>
            <a:off x="1985819" y="3392597"/>
            <a:ext cx="1329573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Psychologie naïve</a:t>
            </a:r>
            <a:endParaRPr lang="fr-FR" sz="1100" dirty="0"/>
          </a:p>
        </p:txBody>
      </p:sp>
      <p:sp>
        <p:nvSpPr>
          <p:cNvPr id="9" name="ZoneTexte 8"/>
          <p:cNvSpPr txBox="1"/>
          <p:nvPr/>
        </p:nvSpPr>
        <p:spPr>
          <a:xfrm>
            <a:off x="704974" y="4191481"/>
            <a:ext cx="388548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Soi</a:t>
            </a:r>
            <a:endParaRPr lang="fr-FR" sz="1100" dirty="0"/>
          </a:p>
        </p:txBody>
      </p:sp>
      <p:sp>
        <p:nvSpPr>
          <p:cNvPr id="10" name="ZoneTexte 9"/>
          <p:cNvSpPr txBox="1"/>
          <p:nvPr/>
        </p:nvSpPr>
        <p:spPr>
          <a:xfrm>
            <a:off x="-1761" y="4962232"/>
            <a:ext cx="884857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Conscience de soi</a:t>
            </a:r>
            <a:endParaRPr lang="fr-FR" sz="1100" dirty="0"/>
          </a:p>
        </p:txBody>
      </p:sp>
      <p:sp>
        <p:nvSpPr>
          <p:cNvPr id="11" name="ZoneTexte 10"/>
          <p:cNvSpPr txBox="1"/>
          <p:nvPr/>
        </p:nvSpPr>
        <p:spPr>
          <a:xfrm>
            <a:off x="883097" y="4962232"/>
            <a:ext cx="702604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Schéma de soi</a:t>
            </a:r>
            <a:endParaRPr lang="fr-FR" sz="1100" dirty="0"/>
          </a:p>
        </p:txBody>
      </p:sp>
      <p:sp>
        <p:nvSpPr>
          <p:cNvPr id="12" name="ZoneTexte 11"/>
          <p:cNvSpPr txBox="1"/>
          <p:nvPr/>
        </p:nvSpPr>
        <p:spPr>
          <a:xfrm>
            <a:off x="704974" y="6227071"/>
            <a:ext cx="1215381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Comportements non verbaux</a:t>
            </a:r>
            <a:endParaRPr lang="fr-FR" sz="11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920355" y="6227071"/>
            <a:ext cx="975078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Expressions du visage</a:t>
            </a:r>
            <a:endParaRPr lang="fr-FR" sz="11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895433" y="6237875"/>
            <a:ext cx="654346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Langage</a:t>
            </a:r>
          </a:p>
          <a:p>
            <a:pPr algn="ctr"/>
            <a:r>
              <a:rPr lang="fr-FR" sz="1100" dirty="0" smtClean="0"/>
              <a:t>oral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551645" y="6237875"/>
            <a:ext cx="912827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Théorie de l’esprit</a:t>
            </a:r>
            <a:endParaRPr lang="fr-FR" sz="11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464471" y="6234452"/>
            <a:ext cx="761279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Schéma corporel</a:t>
            </a:r>
            <a:endParaRPr lang="fr-FR" sz="11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059805" y="4191481"/>
            <a:ext cx="741415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Individus</a:t>
            </a:r>
            <a:endParaRPr lang="fr-FR" sz="1100" dirty="0"/>
          </a:p>
        </p:txBody>
      </p:sp>
      <p:sp>
        <p:nvSpPr>
          <p:cNvPr id="18" name="ZoneTexte 17"/>
          <p:cNvSpPr txBox="1"/>
          <p:nvPr/>
        </p:nvSpPr>
        <p:spPr>
          <a:xfrm>
            <a:off x="3724365" y="4214564"/>
            <a:ext cx="655179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Groupe</a:t>
            </a:r>
            <a:endParaRPr lang="fr-FR" sz="1100" dirty="0"/>
          </a:p>
        </p:txBody>
      </p:sp>
      <p:sp>
        <p:nvSpPr>
          <p:cNvPr id="19" name="ZoneTexte 18"/>
          <p:cNvSpPr txBox="1"/>
          <p:nvPr/>
        </p:nvSpPr>
        <p:spPr>
          <a:xfrm>
            <a:off x="3445908" y="5136813"/>
            <a:ext cx="687404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Famille</a:t>
            </a:r>
            <a:endParaRPr lang="fr-FR" sz="1100" dirty="0"/>
          </a:p>
        </p:txBody>
      </p:sp>
      <p:sp>
        <p:nvSpPr>
          <p:cNvPr id="20" name="ZoneTexte 19"/>
          <p:cNvSpPr txBox="1"/>
          <p:nvPr/>
        </p:nvSpPr>
        <p:spPr>
          <a:xfrm>
            <a:off x="4135105" y="5150323"/>
            <a:ext cx="687404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Dans le groupe</a:t>
            </a:r>
            <a:endParaRPr lang="fr-FR" sz="1100" dirty="0"/>
          </a:p>
        </p:txBody>
      </p:sp>
      <p:sp>
        <p:nvSpPr>
          <p:cNvPr id="21" name="ZoneTexte 20"/>
          <p:cNvSpPr txBox="1"/>
          <p:nvPr/>
        </p:nvSpPr>
        <p:spPr>
          <a:xfrm>
            <a:off x="4822509" y="5150323"/>
            <a:ext cx="687404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Hors du groupe</a:t>
            </a:r>
            <a:endParaRPr lang="fr-FR" sz="1100" dirty="0"/>
          </a:p>
        </p:txBody>
      </p:sp>
      <p:sp>
        <p:nvSpPr>
          <p:cNvPr id="22" name="ZoneTexte 21"/>
          <p:cNvSpPr txBox="1"/>
          <p:nvPr/>
        </p:nvSpPr>
        <p:spPr>
          <a:xfrm>
            <a:off x="5509912" y="5150323"/>
            <a:ext cx="993615" cy="600164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Schéma du groupe : idéologie</a:t>
            </a:r>
            <a:endParaRPr lang="fr-FR" sz="1100" dirty="0"/>
          </a:p>
        </p:txBody>
      </p:sp>
      <p:sp>
        <p:nvSpPr>
          <p:cNvPr id="23" name="ZoneTexte 22"/>
          <p:cNvSpPr txBox="1"/>
          <p:nvPr/>
        </p:nvSpPr>
        <p:spPr>
          <a:xfrm>
            <a:off x="6005118" y="2426757"/>
            <a:ext cx="1611908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Information écologique</a:t>
            </a:r>
            <a:endParaRPr lang="fr-FR" sz="1100" dirty="0"/>
          </a:p>
        </p:txBody>
      </p:sp>
      <p:sp>
        <p:nvSpPr>
          <p:cNvPr id="24" name="ZoneTexte 23"/>
          <p:cNvSpPr txBox="1"/>
          <p:nvPr/>
        </p:nvSpPr>
        <p:spPr>
          <a:xfrm>
            <a:off x="5018769" y="3397636"/>
            <a:ext cx="1070864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Biologie naïve</a:t>
            </a:r>
            <a:endParaRPr lang="fr-FR" sz="1100" dirty="0"/>
          </a:p>
        </p:txBody>
      </p:sp>
      <p:sp>
        <p:nvSpPr>
          <p:cNvPr id="25" name="ZoneTexte 24"/>
          <p:cNvSpPr txBox="1"/>
          <p:nvPr/>
        </p:nvSpPr>
        <p:spPr>
          <a:xfrm>
            <a:off x="7180631" y="3392597"/>
            <a:ext cx="1149248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Physique naïve</a:t>
            </a:r>
            <a:endParaRPr lang="fr-FR" sz="1100" dirty="0"/>
          </a:p>
        </p:txBody>
      </p:sp>
      <p:sp>
        <p:nvSpPr>
          <p:cNvPr id="26" name="ZoneTexte 25"/>
          <p:cNvSpPr txBox="1"/>
          <p:nvPr/>
        </p:nvSpPr>
        <p:spPr>
          <a:xfrm>
            <a:off x="4822509" y="4191481"/>
            <a:ext cx="796243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Essences</a:t>
            </a:r>
            <a:endParaRPr lang="fr-FR" sz="11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522649" y="4191481"/>
            <a:ext cx="584646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Faune</a:t>
            </a:r>
            <a:endParaRPr lang="fr-FR" sz="1100" dirty="0"/>
          </a:p>
        </p:txBody>
      </p:sp>
      <p:sp>
        <p:nvSpPr>
          <p:cNvPr id="28" name="ZoneTexte 27"/>
          <p:cNvSpPr txBox="1"/>
          <p:nvPr/>
        </p:nvSpPr>
        <p:spPr>
          <a:xfrm>
            <a:off x="5998260" y="4191481"/>
            <a:ext cx="506055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Flore</a:t>
            </a:r>
            <a:endParaRPr lang="fr-FR" sz="1100" dirty="0"/>
          </a:p>
        </p:txBody>
      </p:sp>
      <p:sp>
        <p:nvSpPr>
          <p:cNvPr id="29" name="ZoneTexte 28"/>
          <p:cNvSpPr txBox="1"/>
          <p:nvPr/>
        </p:nvSpPr>
        <p:spPr>
          <a:xfrm>
            <a:off x="6788794" y="4191481"/>
            <a:ext cx="921672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Mouvement</a:t>
            </a:r>
            <a:endParaRPr lang="fr-FR" sz="1100" dirty="0"/>
          </a:p>
        </p:txBody>
      </p:sp>
      <p:sp>
        <p:nvSpPr>
          <p:cNvPr id="30" name="ZoneTexte 29"/>
          <p:cNvSpPr txBox="1"/>
          <p:nvPr/>
        </p:nvSpPr>
        <p:spPr>
          <a:xfrm>
            <a:off x="7680711" y="4191480"/>
            <a:ext cx="1106694" cy="600164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100" dirty="0" smtClean="0"/>
              <a:t>Représentations du temps, de l’espace..</a:t>
            </a:r>
            <a:endParaRPr lang="fr-FR" sz="1100" dirty="0"/>
          </a:p>
        </p:txBody>
      </p:sp>
      <p:sp>
        <p:nvSpPr>
          <p:cNvPr id="31" name="ZoneTexte 30"/>
          <p:cNvSpPr txBox="1"/>
          <p:nvPr/>
        </p:nvSpPr>
        <p:spPr>
          <a:xfrm>
            <a:off x="7925313" y="4835885"/>
            <a:ext cx="862092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Utilisation d’outils</a:t>
            </a:r>
            <a:endParaRPr lang="fr-FR" sz="1100" dirty="0"/>
          </a:p>
        </p:txBody>
      </p:sp>
      <p:cxnSp>
        <p:nvCxnSpPr>
          <p:cNvPr id="32" name="Connecteur droit avec flèche 31"/>
          <p:cNvCxnSpPr>
            <a:stCxn id="6" idx="2"/>
            <a:endCxn id="7" idx="0"/>
          </p:cNvCxnSpPr>
          <p:nvPr/>
        </p:nvCxnSpPr>
        <p:spPr>
          <a:xfrm flipH="1">
            <a:off x="2604669" y="1314346"/>
            <a:ext cx="1544618" cy="111241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6" idx="2"/>
            <a:endCxn id="23" idx="0"/>
          </p:cNvCxnSpPr>
          <p:nvPr/>
        </p:nvCxnSpPr>
        <p:spPr>
          <a:xfrm>
            <a:off x="4149287" y="1314346"/>
            <a:ext cx="2661785" cy="111241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7" idx="2"/>
            <a:endCxn id="8" idx="0"/>
          </p:cNvCxnSpPr>
          <p:nvPr/>
        </p:nvCxnSpPr>
        <p:spPr>
          <a:xfrm>
            <a:off x="2604669" y="2688367"/>
            <a:ext cx="45937" cy="70423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8" idx="2"/>
            <a:endCxn id="9" idx="0"/>
          </p:cNvCxnSpPr>
          <p:nvPr/>
        </p:nvCxnSpPr>
        <p:spPr>
          <a:xfrm flipH="1">
            <a:off x="899248" y="3654207"/>
            <a:ext cx="1751358" cy="53727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8" idx="2"/>
            <a:endCxn id="17" idx="0"/>
          </p:cNvCxnSpPr>
          <p:nvPr/>
        </p:nvCxnSpPr>
        <p:spPr>
          <a:xfrm flipH="1">
            <a:off x="2430513" y="3654207"/>
            <a:ext cx="220093" cy="53727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8" idx="2"/>
            <a:endCxn id="18" idx="0"/>
          </p:cNvCxnSpPr>
          <p:nvPr/>
        </p:nvCxnSpPr>
        <p:spPr>
          <a:xfrm>
            <a:off x="2650606" y="3654207"/>
            <a:ext cx="1401349" cy="56035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9" idx="2"/>
            <a:endCxn id="10" idx="0"/>
          </p:cNvCxnSpPr>
          <p:nvPr/>
        </p:nvCxnSpPr>
        <p:spPr>
          <a:xfrm flipH="1">
            <a:off x="440668" y="4453091"/>
            <a:ext cx="458580" cy="50914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endCxn id="11" idx="0"/>
          </p:cNvCxnSpPr>
          <p:nvPr/>
        </p:nvCxnSpPr>
        <p:spPr>
          <a:xfrm>
            <a:off x="883096" y="4476174"/>
            <a:ext cx="351303" cy="48605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407894" y="4453091"/>
            <a:ext cx="0" cy="1466673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1312665" y="5919764"/>
            <a:ext cx="3509844" cy="738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endCxn id="12" idx="0"/>
          </p:cNvCxnSpPr>
          <p:nvPr/>
        </p:nvCxnSpPr>
        <p:spPr>
          <a:xfrm>
            <a:off x="1312665" y="5919764"/>
            <a:ext cx="0" cy="30730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endCxn id="13" idx="0"/>
          </p:cNvCxnSpPr>
          <p:nvPr/>
        </p:nvCxnSpPr>
        <p:spPr>
          <a:xfrm>
            <a:off x="2407894" y="5919764"/>
            <a:ext cx="0" cy="30730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3187861" y="5919764"/>
            <a:ext cx="0" cy="30730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3992252" y="5927145"/>
            <a:ext cx="0" cy="30730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4822509" y="5927145"/>
            <a:ext cx="0" cy="30730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3767727" y="4835885"/>
            <a:ext cx="2237391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3767727" y="4835885"/>
            <a:ext cx="0" cy="30730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4464472" y="4849736"/>
            <a:ext cx="0" cy="30730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5225751" y="4835885"/>
            <a:ext cx="0" cy="30730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5998260" y="4843266"/>
            <a:ext cx="0" cy="30730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stCxn id="18" idx="2"/>
          </p:cNvCxnSpPr>
          <p:nvPr/>
        </p:nvCxnSpPr>
        <p:spPr>
          <a:xfrm flipH="1">
            <a:off x="4032187" y="4476174"/>
            <a:ext cx="19768" cy="35971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stCxn id="23" idx="2"/>
            <a:endCxn id="24" idx="0"/>
          </p:cNvCxnSpPr>
          <p:nvPr/>
        </p:nvCxnSpPr>
        <p:spPr>
          <a:xfrm flipH="1">
            <a:off x="5554201" y="2688367"/>
            <a:ext cx="1256871" cy="709269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endCxn id="25" idx="0"/>
          </p:cNvCxnSpPr>
          <p:nvPr/>
        </p:nvCxnSpPr>
        <p:spPr>
          <a:xfrm>
            <a:off x="6775680" y="2688367"/>
            <a:ext cx="979575" cy="70423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>
            <a:stCxn id="24" idx="2"/>
            <a:endCxn id="26" idx="0"/>
          </p:cNvCxnSpPr>
          <p:nvPr/>
        </p:nvCxnSpPr>
        <p:spPr>
          <a:xfrm flipH="1">
            <a:off x="5220631" y="3659246"/>
            <a:ext cx="333570" cy="53223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endCxn id="27" idx="0"/>
          </p:cNvCxnSpPr>
          <p:nvPr/>
        </p:nvCxnSpPr>
        <p:spPr>
          <a:xfrm>
            <a:off x="5517019" y="3659246"/>
            <a:ext cx="297953" cy="53223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24" idx="2"/>
            <a:endCxn id="28" idx="0"/>
          </p:cNvCxnSpPr>
          <p:nvPr/>
        </p:nvCxnSpPr>
        <p:spPr>
          <a:xfrm>
            <a:off x="5554201" y="3659246"/>
            <a:ext cx="697087" cy="53223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stCxn id="25" idx="2"/>
            <a:endCxn id="29" idx="0"/>
          </p:cNvCxnSpPr>
          <p:nvPr/>
        </p:nvCxnSpPr>
        <p:spPr>
          <a:xfrm flipH="1">
            <a:off x="7249630" y="3654207"/>
            <a:ext cx="505625" cy="53727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>
            <a:stCxn id="25" idx="2"/>
            <a:endCxn id="30" idx="0"/>
          </p:cNvCxnSpPr>
          <p:nvPr/>
        </p:nvCxnSpPr>
        <p:spPr>
          <a:xfrm>
            <a:off x="7755255" y="3654207"/>
            <a:ext cx="478803" cy="537273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8765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036496" cy="980728"/>
          </a:xfrm>
          <a:ln/>
        </p:spPr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4000" dirty="0" smtClean="0"/>
              <a:t>Les </a:t>
            </a:r>
            <a:r>
              <a:rPr lang="en-GB" sz="4000" dirty="0" err="1" smtClean="0"/>
              <a:t>connaissances</a:t>
            </a:r>
            <a:r>
              <a:rPr lang="en-GB" sz="4000" dirty="0" smtClean="0"/>
              <a:t> </a:t>
            </a:r>
            <a:r>
              <a:rPr lang="en-GB" sz="4000" dirty="0" err="1" smtClean="0"/>
              <a:t>primaires</a:t>
            </a:r>
            <a:r>
              <a:rPr lang="en-GB" sz="4000" dirty="0" smtClean="0"/>
              <a:t> </a:t>
            </a:r>
            <a:r>
              <a:rPr lang="en-GB" sz="2800" dirty="0" smtClean="0"/>
              <a:t>(Geary, 2008)</a:t>
            </a:r>
            <a:endParaRPr lang="en-GB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81" y="1565564"/>
            <a:ext cx="7745963" cy="490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646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036496" cy="980728"/>
          </a:xfrm>
          <a:ln/>
        </p:spPr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4000" dirty="0" smtClean="0"/>
              <a:t>Les </a:t>
            </a:r>
            <a:r>
              <a:rPr lang="en-GB" sz="4000" dirty="0" err="1" smtClean="0"/>
              <a:t>connaissances</a:t>
            </a:r>
            <a:r>
              <a:rPr lang="en-GB" sz="4000" dirty="0" smtClean="0"/>
              <a:t> </a:t>
            </a:r>
            <a:r>
              <a:rPr lang="en-GB" sz="4000" dirty="0" err="1" smtClean="0"/>
              <a:t>primaires</a:t>
            </a:r>
            <a:r>
              <a:rPr lang="en-GB" sz="4000" dirty="0" smtClean="0"/>
              <a:t> </a:t>
            </a:r>
            <a:r>
              <a:rPr lang="en-GB" sz="2800" dirty="0" smtClean="0"/>
              <a:t>(Geary, 2008)</a:t>
            </a:r>
            <a:endParaRPr lang="en-GB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8019" y="1316181"/>
            <a:ext cx="7013477" cy="371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0594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036496" cy="980728"/>
          </a:xfrm>
          <a:ln/>
        </p:spPr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4000" dirty="0" smtClean="0"/>
              <a:t>Les </a:t>
            </a:r>
            <a:r>
              <a:rPr lang="en-GB" sz="4000" dirty="0" err="1" smtClean="0"/>
              <a:t>connaissances</a:t>
            </a:r>
            <a:r>
              <a:rPr lang="en-GB" sz="4000" dirty="0" smtClean="0"/>
              <a:t> </a:t>
            </a:r>
            <a:r>
              <a:rPr lang="en-GB" sz="4000" dirty="0" err="1" smtClean="0"/>
              <a:t>primaires</a:t>
            </a:r>
            <a:r>
              <a:rPr lang="en-GB" sz="4000" dirty="0" smtClean="0"/>
              <a:t> </a:t>
            </a:r>
            <a:r>
              <a:rPr lang="en-GB" sz="2800" dirty="0" smtClean="0"/>
              <a:t>(Geary, 2008)</a:t>
            </a:r>
            <a:endParaRPr lang="en-GB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251" y="1607127"/>
            <a:ext cx="7900735" cy="380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1713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036496" cy="980728"/>
          </a:xfrm>
          <a:ln/>
        </p:spPr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4000" dirty="0" smtClean="0"/>
              <a:t>Les </a:t>
            </a:r>
            <a:r>
              <a:rPr lang="en-GB" sz="4000" dirty="0" err="1" smtClean="0"/>
              <a:t>connaissances</a:t>
            </a:r>
            <a:r>
              <a:rPr lang="en-GB" sz="4000" dirty="0" smtClean="0"/>
              <a:t> </a:t>
            </a:r>
            <a:r>
              <a:rPr lang="en-GB" sz="4000" dirty="0" err="1" smtClean="0"/>
              <a:t>primaires</a:t>
            </a:r>
            <a:r>
              <a:rPr lang="en-GB" sz="4000" dirty="0" smtClean="0"/>
              <a:t> </a:t>
            </a:r>
            <a:r>
              <a:rPr lang="en-GB" sz="2800" dirty="0" smtClean="0"/>
              <a:t>(Geary, 2008)</a:t>
            </a:r>
            <a:endParaRPr lang="en-GB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2704927" y="1052736"/>
            <a:ext cx="2888719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b="1" dirty="0" smtClean="0"/>
              <a:t>Domaines du traitement de l’information</a:t>
            </a:r>
            <a:endParaRPr lang="fr-FR" sz="11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920355" y="2426757"/>
            <a:ext cx="1368628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Information sociale</a:t>
            </a:r>
            <a:endParaRPr lang="fr-FR" sz="1100" dirty="0"/>
          </a:p>
        </p:txBody>
      </p:sp>
      <p:sp>
        <p:nvSpPr>
          <p:cNvPr id="8" name="ZoneTexte 7"/>
          <p:cNvSpPr txBox="1"/>
          <p:nvPr/>
        </p:nvSpPr>
        <p:spPr>
          <a:xfrm>
            <a:off x="1985819" y="3392597"/>
            <a:ext cx="1329573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Psychologie naïve</a:t>
            </a:r>
            <a:endParaRPr lang="fr-FR" sz="1100" dirty="0"/>
          </a:p>
        </p:txBody>
      </p:sp>
      <p:sp>
        <p:nvSpPr>
          <p:cNvPr id="9" name="ZoneTexte 8"/>
          <p:cNvSpPr txBox="1"/>
          <p:nvPr/>
        </p:nvSpPr>
        <p:spPr>
          <a:xfrm>
            <a:off x="704974" y="4191481"/>
            <a:ext cx="388548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Soi</a:t>
            </a:r>
            <a:endParaRPr lang="fr-FR" sz="1100" dirty="0"/>
          </a:p>
        </p:txBody>
      </p:sp>
      <p:sp>
        <p:nvSpPr>
          <p:cNvPr id="10" name="ZoneTexte 9"/>
          <p:cNvSpPr txBox="1"/>
          <p:nvPr/>
        </p:nvSpPr>
        <p:spPr>
          <a:xfrm>
            <a:off x="-1761" y="4962232"/>
            <a:ext cx="884857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Conscience de soi</a:t>
            </a:r>
            <a:endParaRPr lang="fr-FR" sz="1100" dirty="0"/>
          </a:p>
        </p:txBody>
      </p:sp>
      <p:sp>
        <p:nvSpPr>
          <p:cNvPr id="11" name="ZoneTexte 10"/>
          <p:cNvSpPr txBox="1"/>
          <p:nvPr/>
        </p:nvSpPr>
        <p:spPr>
          <a:xfrm>
            <a:off x="883097" y="4962232"/>
            <a:ext cx="702604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Schéma de soi</a:t>
            </a:r>
            <a:endParaRPr lang="fr-FR" sz="1100" dirty="0"/>
          </a:p>
        </p:txBody>
      </p:sp>
      <p:sp>
        <p:nvSpPr>
          <p:cNvPr id="12" name="ZoneTexte 11"/>
          <p:cNvSpPr txBox="1"/>
          <p:nvPr/>
        </p:nvSpPr>
        <p:spPr>
          <a:xfrm>
            <a:off x="704974" y="6227071"/>
            <a:ext cx="1215381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Comportements non verbaux</a:t>
            </a:r>
            <a:endParaRPr lang="fr-FR" sz="11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920355" y="6227071"/>
            <a:ext cx="975078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Expressions du visage</a:t>
            </a:r>
            <a:endParaRPr lang="fr-FR" sz="11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895433" y="6237875"/>
            <a:ext cx="654346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Langage</a:t>
            </a:r>
          </a:p>
          <a:p>
            <a:pPr algn="ctr"/>
            <a:r>
              <a:rPr lang="fr-FR" sz="1100" dirty="0" smtClean="0"/>
              <a:t>oral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551645" y="6237875"/>
            <a:ext cx="912827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Théorie de l’esprit</a:t>
            </a:r>
            <a:endParaRPr lang="fr-FR" sz="11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464471" y="6234452"/>
            <a:ext cx="761279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Schéma corporel</a:t>
            </a:r>
            <a:endParaRPr lang="fr-FR" sz="11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059805" y="4191481"/>
            <a:ext cx="741415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Individus</a:t>
            </a:r>
            <a:endParaRPr lang="fr-FR" sz="1100" dirty="0"/>
          </a:p>
        </p:txBody>
      </p:sp>
      <p:sp>
        <p:nvSpPr>
          <p:cNvPr id="18" name="ZoneTexte 17"/>
          <p:cNvSpPr txBox="1"/>
          <p:nvPr/>
        </p:nvSpPr>
        <p:spPr>
          <a:xfrm>
            <a:off x="3724365" y="4214564"/>
            <a:ext cx="655179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Groupe</a:t>
            </a:r>
            <a:endParaRPr lang="fr-FR" sz="1100" dirty="0"/>
          </a:p>
        </p:txBody>
      </p:sp>
      <p:sp>
        <p:nvSpPr>
          <p:cNvPr id="19" name="ZoneTexte 18"/>
          <p:cNvSpPr txBox="1"/>
          <p:nvPr/>
        </p:nvSpPr>
        <p:spPr>
          <a:xfrm>
            <a:off x="3445908" y="5136813"/>
            <a:ext cx="687404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Famille</a:t>
            </a:r>
            <a:endParaRPr lang="fr-FR" sz="1100" dirty="0"/>
          </a:p>
        </p:txBody>
      </p:sp>
      <p:sp>
        <p:nvSpPr>
          <p:cNvPr id="20" name="ZoneTexte 19"/>
          <p:cNvSpPr txBox="1"/>
          <p:nvPr/>
        </p:nvSpPr>
        <p:spPr>
          <a:xfrm>
            <a:off x="4135105" y="5150323"/>
            <a:ext cx="687404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Dans le groupe</a:t>
            </a:r>
            <a:endParaRPr lang="fr-FR" sz="1100" dirty="0"/>
          </a:p>
        </p:txBody>
      </p:sp>
      <p:sp>
        <p:nvSpPr>
          <p:cNvPr id="21" name="ZoneTexte 20"/>
          <p:cNvSpPr txBox="1"/>
          <p:nvPr/>
        </p:nvSpPr>
        <p:spPr>
          <a:xfrm>
            <a:off x="4822509" y="5150323"/>
            <a:ext cx="687404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Hors du groupe</a:t>
            </a:r>
            <a:endParaRPr lang="fr-FR" sz="1100" dirty="0"/>
          </a:p>
        </p:txBody>
      </p:sp>
      <p:sp>
        <p:nvSpPr>
          <p:cNvPr id="22" name="ZoneTexte 21"/>
          <p:cNvSpPr txBox="1"/>
          <p:nvPr/>
        </p:nvSpPr>
        <p:spPr>
          <a:xfrm>
            <a:off x="5509912" y="5150323"/>
            <a:ext cx="993615" cy="600164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Schéma du groupe : idéologie</a:t>
            </a:r>
            <a:endParaRPr lang="fr-FR" sz="1100" dirty="0"/>
          </a:p>
        </p:txBody>
      </p:sp>
      <p:sp>
        <p:nvSpPr>
          <p:cNvPr id="23" name="ZoneTexte 22"/>
          <p:cNvSpPr txBox="1"/>
          <p:nvPr/>
        </p:nvSpPr>
        <p:spPr>
          <a:xfrm>
            <a:off x="6005118" y="2426757"/>
            <a:ext cx="1611908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Information écologique</a:t>
            </a:r>
            <a:endParaRPr lang="fr-FR" sz="1100" dirty="0"/>
          </a:p>
        </p:txBody>
      </p:sp>
      <p:sp>
        <p:nvSpPr>
          <p:cNvPr id="24" name="ZoneTexte 23"/>
          <p:cNvSpPr txBox="1"/>
          <p:nvPr/>
        </p:nvSpPr>
        <p:spPr>
          <a:xfrm>
            <a:off x="5018769" y="3397636"/>
            <a:ext cx="1070864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Biologie naïve</a:t>
            </a:r>
            <a:endParaRPr lang="fr-FR" sz="1100" dirty="0"/>
          </a:p>
        </p:txBody>
      </p:sp>
      <p:sp>
        <p:nvSpPr>
          <p:cNvPr id="25" name="ZoneTexte 24"/>
          <p:cNvSpPr txBox="1"/>
          <p:nvPr/>
        </p:nvSpPr>
        <p:spPr>
          <a:xfrm>
            <a:off x="7180631" y="3392597"/>
            <a:ext cx="1149248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Physique naïve</a:t>
            </a:r>
            <a:endParaRPr lang="fr-FR" sz="1100" dirty="0"/>
          </a:p>
        </p:txBody>
      </p:sp>
      <p:sp>
        <p:nvSpPr>
          <p:cNvPr id="26" name="ZoneTexte 25"/>
          <p:cNvSpPr txBox="1"/>
          <p:nvPr/>
        </p:nvSpPr>
        <p:spPr>
          <a:xfrm>
            <a:off x="4822509" y="4191481"/>
            <a:ext cx="796243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Essences</a:t>
            </a:r>
            <a:endParaRPr lang="fr-FR" sz="11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522649" y="4191481"/>
            <a:ext cx="584646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Faune</a:t>
            </a:r>
            <a:endParaRPr lang="fr-FR" sz="1100" dirty="0"/>
          </a:p>
        </p:txBody>
      </p:sp>
      <p:sp>
        <p:nvSpPr>
          <p:cNvPr id="28" name="ZoneTexte 27"/>
          <p:cNvSpPr txBox="1"/>
          <p:nvPr/>
        </p:nvSpPr>
        <p:spPr>
          <a:xfrm>
            <a:off x="5998260" y="4191481"/>
            <a:ext cx="506055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Flore</a:t>
            </a:r>
            <a:endParaRPr lang="fr-FR" sz="1100" dirty="0"/>
          </a:p>
        </p:txBody>
      </p:sp>
      <p:sp>
        <p:nvSpPr>
          <p:cNvPr id="29" name="ZoneTexte 28"/>
          <p:cNvSpPr txBox="1"/>
          <p:nvPr/>
        </p:nvSpPr>
        <p:spPr>
          <a:xfrm>
            <a:off x="6788794" y="4191481"/>
            <a:ext cx="921672" cy="261610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100" dirty="0" smtClean="0"/>
              <a:t>Mouvement</a:t>
            </a:r>
            <a:endParaRPr lang="fr-FR" sz="1100" dirty="0"/>
          </a:p>
        </p:txBody>
      </p:sp>
      <p:sp>
        <p:nvSpPr>
          <p:cNvPr id="30" name="ZoneTexte 29"/>
          <p:cNvSpPr txBox="1"/>
          <p:nvPr/>
        </p:nvSpPr>
        <p:spPr>
          <a:xfrm>
            <a:off x="7680711" y="4191480"/>
            <a:ext cx="1106694" cy="600164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100" dirty="0" smtClean="0"/>
              <a:t>Représentations du temps, de l’espace..</a:t>
            </a:r>
            <a:endParaRPr lang="fr-FR" sz="1100" dirty="0"/>
          </a:p>
        </p:txBody>
      </p:sp>
      <p:sp>
        <p:nvSpPr>
          <p:cNvPr id="31" name="ZoneTexte 30"/>
          <p:cNvSpPr txBox="1"/>
          <p:nvPr/>
        </p:nvSpPr>
        <p:spPr>
          <a:xfrm>
            <a:off x="7925313" y="4835885"/>
            <a:ext cx="862092" cy="43088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Utilisation d’outils</a:t>
            </a:r>
            <a:endParaRPr lang="fr-FR" sz="1100" dirty="0"/>
          </a:p>
        </p:txBody>
      </p:sp>
      <p:cxnSp>
        <p:nvCxnSpPr>
          <p:cNvPr id="32" name="Connecteur droit avec flèche 31"/>
          <p:cNvCxnSpPr>
            <a:stCxn id="6" idx="2"/>
            <a:endCxn id="7" idx="0"/>
          </p:cNvCxnSpPr>
          <p:nvPr/>
        </p:nvCxnSpPr>
        <p:spPr>
          <a:xfrm flipH="1">
            <a:off x="2604669" y="1314346"/>
            <a:ext cx="1544618" cy="111241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6" idx="2"/>
            <a:endCxn id="23" idx="0"/>
          </p:cNvCxnSpPr>
          <p:nvPr/>
        </p:nvCxnSpPr>
        <p:spPr>
          <a:xfrm>
            <a:off x="4149287" y="1314346"/>
            <a:ext cx="2661785" cy="111241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7" idx="2"/>
            <a:endCxn id="8" idx="0"/>
          </p:cNvCxnSpPr>
          <p:nvPr/>
        </p:nvCxnSpPr>
        <p:spPr>
          <a:xfrm>
            <a:off x="2604669" y="2688367"/>
            <a:ext cx="45937" cy="70423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8" idx="2"/>
            <a:endCxn id="9" idx="0"/>
          </p:cNvCxnSpPr>
          <p:nvPr/>
        </p:nvCxnSpPr>
        <p:spPr>
          <a:xfrm flipH="1">
            <a:off x="899248" y="3654207"/>
            <a:ext cx="1751358" cy="53727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8" idx="2"/>
            <a:endCxn id="17" idx="0"/>
          </p:cNvCxnSpPr>
          <p:nvPr/>
        </p:nvCxnSpPr>
        <p:spPr>
          <a:xfrm flipH="1">
            <a:off x="2430513" y="3654207"/>
            <a:ext cx="220093" cy="53727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8" idx="2"/>
            <a:endCxn id="18" idx="0"/>
          </p:cNvCxnSpPr>
          <p:nvPr/>
        </p:nvCxnSpPr>
        <p:spPr>
          <a:xfrm>
            <a:off x="2650606" y="3654207"/>
            <a:ext cx="1401349" cy="56035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9" idx="2"/>
            <a:endCxn id="10" idx="0"/>
          </p:cNvCxnSpPr>
          <p:nvPr/>
        </p:nvCxnSpPr>
        <p:spPr>
          <a:xfrm flipH="1">
            <a:off x="440668" y="4453091"/>
            <a:ext cx="458580" cy="50914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endCxn id="11" idx="0"/>
          </p:cNvCxnSpPr>
          <p:nvPr/>
        </p:nvCxnSpPr>
        <p:spPr>
          <a:xfrm>
            <a:off x="883096" y="4476174"/>
            <a:ext cx="351303" cy="48605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407894" y="4453091"/>
            <a:ext cx="0" cy="1466673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1312665" y="5919764"/>
            <a:ext cx="3509844" cy="738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endCxn id="12" idx="0"/>
          </p:cNvCxnSpPr>
          <p:nvPr/>
        </p:nvCxnSpPr>
        <p:spPr>
          <a:xfrm>
            <a:off x="1312665" y="5919764"/>
            <a:ext cx="0" cy="30730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endCxn id="13" idx="0"/>
          </p:cNvCxnSpPr>
          <p:nvPr/>
        </p:nvCxnSpPr>
        <p:spPr>
          <a:xfrm>
            <a:off x="2407894" y="5919764"/>
            <a:ext cx="0" cy="30730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3187861" y="5919764"/>
            <a:ext cx="0" cy="30730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3992252" y="5927145"/>
            <a:ext cx="0" cy="30730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4822509" y="5927145"/>
            <a:ext cx="0" cy="30730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3767727" y="4835885"/>
            <a:ext cx="2237391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3767727" y="4835885"/>
            <a:ext cx="0" cy="30730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4464472" y="4849736"/>
            <a:ext cx="0" cy="30730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5225751" y="4835885"/>
            <a:ext cx="0" cy="30730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5998260" y="4843266"/>
            <a:ext cx="0" cy="30730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stCxn id="18" idx="2"/>
          </p:cNvCxnSpPr>
          <p:nvPr/>
        </p:nvCxnSpPr>
        <p:spPr>
          <a:xfrm flipH="1">
            <a:off x="4032187" y="4476174"/>
            <a:ext cx="19768" cy="35971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stCxn id="23" idx="2"/>
            <a:endCxn id="24" idx="0"/>
          </p:cNvCxnSpPr>
          <p:nvPr/>
        </p:nvCxnSpPr>
        <p:spPr>
          <a:xfrm flipH="1">
            <a:off x="5554201" y="2688367"/>
            <a:ext cx="1256871" cy="709269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endCxn id="25" idx="0"/>
          </p:cNvCxnSpPr>
          <p:nvPr/>
        </p:nvCxnSpPr>
        <p:spPr>
          <a:xfrm>
            <a:off x="6775680" y="2688367"/>
            <a:ext cx="979575" cy="70423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>
            <a:stCxn id="24" idx="2"/>
            <a:endCxn id="26" idx="0"/>
          </p:cNvCxnSpPr>
          <p:nvPr/>
        </p:nvCxnSpPr>
        <p:spPr>
          <a:xfrm flipH="1">
            <a:off x="5220631" y="3659246"/>
            <a:ext cx="333570" cy="53223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endCxn id="27" idx="0"/>
          </p:cNvCxnSpPr>
          <p:nvPr/>
        </p:nvCxnSpPr>
        <p:spPr>
          <a:xfrm>
            <a:off x="5517019" y="3659246"/>
            <a:ext cx="297953" cy="53223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24" idx="2"/>
            <a:endCxn id="28" idx="0"/>
          </p:cNvCxnSpPr>
          <p:nvPr/>
        </p:nvCxnSpPr>
        <p:spPr>
          <a:xfrm>
            <a:off x="5554201" y="3659246"/>
            <a:ext cx="697087" cy="53223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stCxn id="25" idx="2"/>
            <a:endCxn id="29" idx="0"/>
          </p:cNvCxnSpPr>
          <p:nvPr/>
        </p:nvCxnSpPr>
        <p:spPr>
          <a:xfrm flipH="1">
            <a:off x="7249630" y="3654207"/>
            <a:ext cx="505625" cy="53727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>
            <a:stCxn id="25" idx="2"/>
            <a:endCxn id="30" idx="0"/>
          </p:cNvCxnSpPr>
          <p:nvPr/>
        </p:nvCxnSpPr>
        <p:spPr>
          <a:xfrm>
            <a:off x="7755255" y="3654207"/>
            <a:ext cx="478803" cy="537273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5378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130" y="304800"/>
            <a:ext cx="8458306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fr-FR" sz="3600"/>
              <a:t>Connaissances primaires et secondaires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1561" y="1620983"/>
            <a:ext cx="7336645" cy="4918362"/>
          </a:xfrm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800" dirty="0"/>
              <a:t>Les connaissances primaires</a:t>
            </a:r>
          </a:p>
          <a:p>
            <a:pPr lvl="1">
              <a:lnSpc>
                <a:spcPct val="9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/>
              <a:t>Sont acquises sans enseignement</a:t>
            </a:r>
          </a:p>
          <a:p>
            <a:pPr lvl="1">
              <a:lnSpc>
                <a:spcPct val="9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/>
              <a:t>Apprentissage fonctionne par maturation (imprégnation - adaptation)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400" dirty="0"/>
          </a:p>
          <a:p>
            <a:pPr>
              <a:lnSpc>
                <a:spcPct val="90000"/>
              </a:lnSpc>
              <a:buFont typeface="Arial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800" dirty="0"/>
              <a:t>Les connaissances secondaires </a:t>
            </a:r>
          </a:p>
          <a:p>
            <a:pPr lvl="1">
              <a:lnSpc>
                <a:spcPct val="9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/>
              <a:t>Nécessitent un enseignement, des efforts et de la motivation</a:t>
            </a:r>
          </a:p>
          <a:p>
            <a:pPr lvl="1">
              <a:lnSpc>
                <a:spcPct val="9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/>
              <a:t>Apprentissage fonctionne soit :</a:t>
            </a:r>
          </a:p>
          <a:p>
            <a:pPr lvl="2">
              <a:lnSpc>
                <a:spcPct val="90000"/>
              </a:lnSpc>
              <a:buFont typeface="Arial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800" dirty="0"/>
              <a:t>Par génération aléatoire et sélection</a:t>
            </a:r>
          </a:p>
          <a:p>
            <a:pPr lvl="2">
              <a:lnSpc>
                <a:spcPct val="90000"/>
              </a:lnSpc>
              <a:buFont typeface="Arial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800" dirty="0"/>
              <a:t>Par guidage, enseignement direct et </a:t>
            </a:r>
            <a:r>
              <a:rPr lang="fr-FR" sz="1800" dirty="0" smtClean="0"/>
              <a:t>explicite; distinction entre tâche et but d’apprentissage</a:t>
            </a:r>
            <a:endParaRPr lang="fr-FR" sz="1800" dirty="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6998031" y="6248400"/>
            <a:ext cx="221153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b="0" dirty="0">
                <a:solidFill>
                  <a:srgbClr val="000000"/>
                </a:solidFill>
              </a:rPr>
              <a:t>(</a:t>
            </a:r>
            <a:r>
              <a:rPr lang="fr-FR" b="0" dirty="0" err="1">
                <a:solidFill>
                  <a:srgbClr val="000000"/>
                </a:solidFill>
              </a:rPr>
              <a:t>Sweller</a:t>
            </a:r>
            <a:r>
              <a:rPr lang="fr-FR" b="0" dirty="0">
                <a:solidFill>
                  <a:srgbClr val="000000"/>
                </a:solidFill>
              </a:rPr>
              <a:t>, 2007)</a:t>
            </a:r>
          </a:p>
        </p:txBody>
      </p:sp>
    </p:spTree>
    <p:extLst>
      <p:ext uri="{BB962C8B-B14F-4D97-AF65-F5344CB8AC3E}">
        <p14:creationId xmlns:p14="http://schemas.microsoft.com/office/powerpoint/2010/main" val="6611532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Qu’est-ce qu’apprendre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Connaissances primaires et secondaires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A quoi sert l’école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Spécificité des apprentissages à l’école maternelle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Conclusion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09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025"/>
          <p:cNvSpPr>
            <a:spLocks noGrp="1" noChangeArrowheads="1"/>
          </p:cNvSpPr>
          <p:nvPr>
            <p:ph type="title"/>
          </p:nvPr>
        </p:nvSpPr>
        <p:spPr>
          <a:xfrm>
            <a:off x="685694" y="0"/>
            <a:ext cx="7766968" cy="1433513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/>
              <a:t>A quoi sert l’école ?</a:t>
            </a:r>
          </a:p>
        </p:txBody>
      </p:sp>
      <p:sp>
        <p:nvSpPr>
          <p:cNvPr id="44034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685694" y="1433513"/>
            <a:ext cx="7766968" cy="5113337"/>
          </a:xfrm>
          <a:ln/>
        </p:spPr>
        <p:txBody>
          <a:bodyPr>
            <a:noAutofit/>
          </a:bodyPr>
          <a:lstStyle/>
          <a:p>
            <a:pPr marL="341313" indent="-341313">
              <a:lnSpc>
                <a:spcPct val="90000"/>
              </a:lnSpc>
              <a:buFont typeface="Times New Roman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800" dirty="0"/>
              <a:t>A combler les lacunes des apprentissages adaptatifs</a:t>
            </a:r>
          </a:p>
          <a:p>
            <a:pPr marL="341313" indent="-341313">
              <a:lnSpc>
                <a:spcPct val="90000"/>
              </a:lnSpc>
              <a:buFont typeface="Times New Roman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800" dirty="0"/>
              <a:t>La plupart des sociétés fondées sur l’ouverture culturelle, la découverte scientifique et l’innovation technologique sont obligées de créer des écoles pour que leurs enfants n’apprennent pas uniquement </a:t>
            </a:r>
          </a:p>
          <a:p>
            <a:pPr marL="741363" lvl="1" indent="-284163">
              <a:lnSpc>
                <a:spcPct val="90000"/>
              </a:lnSpc>
              <a:buFont typeface="Times New Roman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400" dirty="0"/>
              <a:t>ce qui leur est utile quotidiennement </a:t>
            </a:r>
          </a:p>
          <a:p>
            <a:pPr marL="741363" lvl="1" indent="-284163">
              <a:lnSpc>
                <a:spcPct val="90000"/>
              </a:lnSpc>
              <a:buFont typeface="Times New Roman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400" dirty="0"/>
              <a:t>ce que savent déjà leurs </a:t>
            </a:r>
            <a:r>
              <a:rPr lang="fr-FR" sz="2400" dirty="0" smtClean="0"/>
              <a:t>parents</a:t>
            </a:r>
            <a:endParaRPr lang="fr-FR" sz="2400" dirty="0"/>
          </a:p>
          <a:p>
            <a:pPr marL="741363" lvl="1" indent="-284163">
              <a:lnSpc>
                <a:spcPct val="90000"/>
              </a:lnSpc>
              <a:buFont typeface="Times New Roman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400" dirty="0"/>
              <a:t>mais ce qui leur sera utile pour devenir des citoyens libres et responsables, des professionnels, des </a:t>
            </a:r>
            <a:r>
              <a:rPr lang="fr-FR" sz="2400" dirty="0" smtClean="0"/>
              <a:t>savants</a:t>
            </a:r>
            <a:endParaRPr lang="fr-FR" sz="2400" dirty="0"/>
          </a:p>
          <a:p>
            <a:pPr marL="341313" indent="-341313">
              <a:lnSpc>
                <a:spcPct val="90000"/>
              </a:lnSpc>
              <a:buFont typeface="Times New Roman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800" dirty="0"/>
              <a:t>Il faudra toujours plus d’école et une école toujours plus efficace</a:t>
            </a:r>
          </a:p>
        </p:txBody>
      </p:sp>
    </p:spTree>
    <p:extLst>
      <p:ext uri="{BB962C8B-B14F-4D97-AF65-F5344CB8AC3E}">
        <p14:creationId xmlns:p14="http://schemas.microsoft.com/office/powerpoint/2010/main" val="39190885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694" y="0"/>
            <a:ext cx="7766968" cy="1433513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/>
              <a:t>Donc…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694" y="1579418"/>
            <a:ext cx="7766968" cy="4511820"/>
          </a:xfrm>
          <a:ln/>
        </p:spPr>
        <p:txBody>
          <a:bodyPr>
            <a:normAutofit/>
          </a:bodyPr>
          <a:lstStyle/>
          <a:p>
            <a:pPr marL="341313" indent="-341313">
              <a:lnSpc>
                <a:spcPct val="90000"/>
              </a:lnSpc>
              <a:buFont typeface="Times New Roman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800" dirty="0"/>
              <a:t>L’école est confrontée à des processus d’apprentissage qui ne sont pas adaptatifs. </a:t>
            </a:r>
          </a:p>
          <a:p>
            <a:pPr marL="341313" indent="-341313">
              <a:lnSpc>
                <a:spcPct val="90000"/>
              </a:lnSpc>
              <a:buFont typeface="Times New Roman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800" dirty="0"/>
              <a:t>Apprendre à l’école implique la mise en œuvre d’apprentissages coûteux, </a:t>
            </a:r>
          </a:p>
          <a:p>
            <a:pPr marL="741363" lvl="1" indent="-284163">
              <a:lnSpc>
                <a:spcPct val="90000"/>
              </a:lnSpc>
              <a:buFont typeface="Times New Roman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400" dirty="0"/>
              <a:t>qui nécessitent des efforts, </a:t>
            </a:r>
          </a:p>
          <a:p>
            <a:pPr marL="741363" lvl="1" indent="-284163">
              <a:lnSpc>
                <a:spcPct val="90000"/>
              </a:lnSpc>
              <a:buFont typeface="Times New Roman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400" dirty="0"/>
              <a:t>du travail, </a:t>
            </a:r>
          </a:p>
          <a:p>
            <a:pPr marL="741363" lvl="1" indent="-284163">
              <a:lnSpc>
                <a:spcPct val="90000"/>
              </a:lnSpc>
              <a:buFont typeface="Times New Roman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400" dirty="0"/>
              <a:t>du temps, </a:t>
            </a:r>
          </a:p>
          <a:p>
            <a:pPr marL="741363" lvl="1" indent="-284163">
              <a:lnSpc>
                <a:spcPct val="90000"/>
              </a:lnSpc>
              <a:buFont typeface="Times New Roman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400" dirty="0"/>
              <a:t>de la motivation, </a:t>
            </a:r>
            <a:endParaRPr lang="fr-FR" sz="2400" dirty="0" smtClean="0"/>
          </a:p>
          <a:p>
            <a:pPr marL="741363" lvl="1" indent="-284163">
              <a:lnSpc>
                <a:spcPct val="90000"/>
              </a:lnSpc>
              <a:buFont typeface="Times New Roman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400" i="1" dirty="0" smtClean="0"/>
              <a:t>différence entre tâche et but d’apprentissage,</a:t>
            </a:r>
            <a:endParaRPr lang="fr-FR" sz="2400" i="1" dirty="0"/>
          </a:p>
          <a:p>
            <a:pPr marL="741363" lvl="1" indent="-284163">
              <a:lnSpc>
                <a:spcPct val="90000"/>
              </a:lnSpc>
              <a:buFont typeface="Times New Roman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sz="2400" dirty="0"/>
              <a:t>alors que ces apprentissages n’ont pas d’utilité immédiate.</a:t>
            </a:r>
          </a:p>
        </p:txBody>
      </p:sp>
    </p:spTree>
    <p:extLst>
      <p:ext uri="{BB962C8B-B14F-4D97-AF65-F5344CB8AC3E}">
        <p14:creationId xmlns:p14="http://schemas.microsoft.com/office/powerpoint/2010/main" val="38778013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5240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dirty="0" smtClean="0"/>
              <a:t>Apprendre</a:t>
            </a:r>
            <a:r>
              <a:rPr lang="is-IS" dirty="0" smtClean="0"/>
              <a:t>…</a:t>
            </a:r>
            <a:endParaRPr lang="fr-FR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41313" indent="-341313">
              <a:lnSpc>
                <a:spcPct val="90000"/>
              </a:lnSpc>
              <a:buFont typeface="Opti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dirty="0" smtClean="0"/>
              <a:t>Capacité des organismes vivants à s’adapter à leur(s) environnement(s) au cours de leur propre vie. </a:t>
            </a:r>
          </a:p>
          <a:p>
            <a:pPr marL="341313" indent="-341313">
              <a:lnSpc>
                <a:spcPct val="90000"/>
              </a:lnSpc>
              <a:buFont typeface="Opti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dirty="0" smtClean="0"/>
              <a:t>Capacité de réutiliser une trace d’un environnement dans le même ou un autre environnement, ultérieurement. </a:t>
            </a:r>
          </a:p>
          <a:p>
            <a:pPr marL="741363" lvl="1" indent="-284163">
              <a:lnSpc>
                <a:spcPct val="90000"/>
              </a:lnSpc>
              <a:buFont typeface="Optima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dirty="0" smtClean="0"/>
              <a:t>sensations, émotions, souvenirs, interprétations, concepts, savoir-faire, méthodes, etc. </a:t>
            </a:r>
          </a:p>
        </p:txBody>
      </p:sp>
    </p:spTree>
    <p:extLst>
      <p:ext uri="{BB962C8B-B14F-4D97-AF65-F5344CB8AC3E}">
        <p14:creationId xmlns:p14="http://schemas.microsoft.com/office/powerpoint/2010/main" val="12721180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753417" y="148435"/>
            <a:ext cx="7697834" cy="11303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/>
              <a:t>Mémoriser ou comprendre </a:t>
            </a:r>
            <a:r>
              <a:rPr lang="fr-FR"/>
              <a:t>?</a:t>
            </a:r>
            <a:r>
              <a:rPr lang="fr-FR" sz="2400"/>
              <a:t> </a:t>
            </a:r>
            <a:endParaRPr lang="fr-FR" sz="2400" dirty="0"/>
          </a:p>
        </p:txBody>
      </p:sp>
      <p:sp>
        <p:nvSpPr>
          <p:cNvPr id="39938" name="Freeform 2"/>
          <p:cNvSpPr>
            <a:spLocks noChangeArrowheads="1"/>
          </p:cNvSpPr>
          <p:nvPr/>
        </p:nvSpPr>
        <p:spPr bwMode="auto">
          <a:xfrm>
            <a:off x="1155522" y="5186364"/>
            <a:ext cx="5027012" cy="1587"/>
          </a:xfrm>
          <a:custGeom>
            <a:avLst/>
            <a:gdLst>
              <a:gd name="T0" fmla="*/ 0 w 3166"/>
              <a:gd name="T1" fmla="*/ 3166 w 3166"/>
              <a:gd name="T2" fmla="*/ 0 w 316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3166">
                <a:moveTo>
                  <a:pt x="0" y="0"/>
                </a:moveTo>
                <a:lnTo>
                  <a:pt x="316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39" name="Freeform 3"/>
          <p:cNvSpPr>
            <a:spLocks noChangeArrowheads="1"/>
          </p:cNvSpPr>
          <p:nvPr/>
        </p:nvSpPr>
        <p:spPr bwMode="auto">
          <a:xfrm>
            <a:off x="1155522" y="4829175"/>
            <a:ext cx="5027012" cy="1588"/>
          </a:xfrm>
          <a:custGeom>
            <a:avLst/>
            <a:gdLst>
              <a:gd name="T0" fmla="*/ 0 w 3166"/>
              <a:gd name="T1" fmla="*/ 3166 w 3166"/>
              <a:gd name="T2" fmla="*/ 0 w 316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3166">
                <a:moveTo>
                  <a:pt x="0" y="0"/>
                </a:moveTo>
                <a:lnTo>
                  <a:pt x="316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40" name="Freeform 4"/>
          <p:cNvSpPr>
            <a:spLocks noChangeArrowheads="1"/>
          </p:cNvSpPr>
          <p:nvPr/>
        </p:nvSpPr>
        <p:spPr bwMode="auto">
          <a:xfrm>
            <a:off x="1155522" y="4471989"/>
            <a:ext cx="5027012" cy="1587"/>
          </a:xfrm>
          <a:custGeom>
            <a:avLst/>
            <a:gdLst>
              <a:gd name="T0" fmla="*/ 0 w 3166"/>
              <a:gd name="T1" fmla="*/ 3166 w 3166"/>
              <a:gd name="T2" fmla="*/ 0 w 316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3166">
                <a:moveTo>
                  <a:pt x="0" y="0"/>
                </a:moveTo>
                <a:lnTo>
                  <a:pt x="316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41" name="Freeform 5"/>
          <p:cNvSpPr>
            <a:spLocks noChangeArrowheads="1"/>
          </p:cNvSpPr>
          <p:nvPr/>
        </p:nvSpPr>
        <p:spPr bwMode="auto">
          <a:xfrm>
            <a:off x="1155522" y="4114800"/>
            <a:ext cx="5027012" cy="1588"/>
          </a:xfrm>
          <a:custGeom>
            <a:avLst/>
            <a:gdLst>
              <a:gd name="T0" fmla="*/ 0 w 3166"/>
              <a:gd name="T1" fmla="*/ 3166 w 3166"/>
              <a:gd name="T2" fmla="*/ 0 w 316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3166">
                <a:moveTo>
                  <a:pt x="0" y="0"/>
                </a:moveTo>
                <a:lnTo>
                  <a:pt x="316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42" name="Freeform 6"/>
          <p:cNvSpPr>
            <a:spLocks noChangeArrowheads="1"/>
          </p:cNvSpPr>
          <p:nvPr/>
        </p:nvSpPr>
        <p:spPr bwMode="auto">
          <a:xfrm>
            <a:off x="1155522" y="3775075"/>
            <a:ext cx="5027012" cy="1588"/>
          </a:xfrm>
          <a:custGeom>
            <a:avLst/>
            <a:gdLst>
              <a:gd name="T0" fmla="*/ 0 w 3166"/>
              <a:gd name="T1" fmla="*/ 3166 w 3166"/>
              <a:gd name="T2" fmla="*/ 0 w 316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3166">
                <a:moveTo>
                  <a:pt x="0" y="0"/>
                </a:moveTo>
                <a:lnTo>
                  <a:pt x="316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43" name="Freeform 7"/>
          <p:cNvSpPr>
            <a:spLocks noChangeArrowheads="1"/>
          </p:cNvSpPr>
          <p:nvPr/>
        </p:nvSpPr>
        <p:spPr bwMode="auto">
          <a:xfrm>
            <a:off x="1155522" y="3417889"/>
            <a:ext cx="5027012" cy="1587"/>
          </a:xfrm>
          <a:custGeom>
            <a:avLst/>
            <a:gdLst>
              <a:gd name="T0" fmla="*/ 0 w 3166"/>
              <a:gd name="T1" fmla="*/ 3166 w 3166"/>
              <a:gd name="T2" fmla="*/ 0 w 316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3166">
                <a:moveTo>
                  <a:pt x="0" y="0"/>
                </a:moveTo>
                <a:lnTo>
                  <a:pt x="316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44" name="Freeform 8"/>
          <p:cNvSpPr>
            <a:spLocks noChangeArrowheads="1"/>
          </p:cNvSpPr>
          <p:nvPr/>
        </p:nvSpPr>
        <p:spPr bwMode="auto">
          <a:xfrm>
            <a:off x="1155522" y="3060700"/>
            <a:ext cx="5027012" cy="1588"/>
          </a:xfrm>
          <a:custGeom>
            <a:avLst/>
            <a:gdLst>
              <a:gd name="T0" fmla="*/ 0 w 3166"/>
              <a:gd name="T1" fmla="*/ 3166 w 3166"/>
              <a:gd name="T2" fmla="*/ 0 w 316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3166">
                <a:moveTo>
                  <a:pt x="0" y="0"/>
                </a:moveTo>
                <a:lnTo>
                  <a:pt x="316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45" name="Freeform 9"/>
          <p:cNvSpPr>
            <a:spLocks noChangeArrowheads="1"/>
          </p:cNvSpPr>
          <p:nvPr/>
        </p:nvSpPr>
        <p:spPr bwMode="auto">
          <a:xfrm>
            <a:off x="1155522" y="2703514"/>
            <a:ext cx="5027012" cy="1587"/>
          </a:xfrm>
          <a:custGeom>
            <a:avLst/>
            <a:gdLst>
              <a:gd name="T0" fmla="*/ 0 w 3166"/>
              <a:gd name="T1" fmla="*/ 3166 w 3166"/>
              <a:gd name="T2" fmla="*/ 0 w 316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3166">
                <a:moveTo>
                  <a:pt x="0" y="0"/>
                </a:moveTo>
                <a:lnTo>
                  <a:pt x="316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46" name="Freeform 10"/>
          <p:cNvSpPr>
            <a:spLocks noChangeArrowheads="1"/>
          </p:cNvSpPr>
          <p:nvPr/>
        </p:nvSpPr>
        <p:spPr bwMode="auto">
          <a:xfrm>
            <a:off x="1155522" y="2346325"/>
            <a:ext cx="5027012" cy="1588"/>
          </a:xfrm>
          <a:custGeom>
            <a:avLst/>
            <a:gdLst>
              <a:gd name="T0" fmla="*/ 0 w 3166"/>
              <a:gd name="T1" fmla="*/ 3166 w 3166"/>
              <a:gd name="T2" fmla="*/ 0 w 316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3166">
                <a:moveTo>
                  <a:pt x="0" y="0"/>
                </a:moveTo>
                <a:lnTo>
                  <a:pt x="316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47" name="Freeform 11"/>
          <p:cNvSpPr>
            <a:spLocks noChangeArrowheads="1"/>
          </p:cNvSpPr>
          <p:nvPr/>
        </p:nvSpPr>
        <p:spPr bwMode="auto">
          <a:xfrm>
            <a:off x="1155523" y="2346326"/>
            <a:ext cx="1410" cy="3197225"/>
          </a:xfrm>
          <a:custGeom>
            <a:avLst/>
            <a:gdLst>
              <a:gd name="T0" fmla="*/ 0 h 2014"/>
              <a:gd name="T1" fmla="*/ 2014 h 2014"/>
              <a:gd name="T2" fmla="*/ 0 h 201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014">
                <a:moveTo>
                  <a:pt x="0" y="0"/>
                </a:move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V="1">
            <a:off x="1155523" y="2344738"/>
            <a:ext cx="1410" cy="3200400"/>
          </a:xfrm>
          <a:prstGeom prst="line">
            <a:avLst/>
          </a:prstGeom>
          <a:noFill/>
          <a:ln w="176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b="0"/>
          </a:p>
        </p:txBody>
      </p:sp>
      <p:sp>
        <p:nvSpPr>
          <p:cNvPr id="39949" name="Freeform 13"/>
          <p:cNvSpPr>
            <a:spLocks noChangeArrowheads="1"/>
          </p:cNvSpPr>
          <p:nvPr/>
        </p:nvSpPr>
        <p:spPr bwMode="auto">
          <a:xfrm>
            <a:off x="1087799" y="5543550"/>
            <a:ext cx="67723" cy="1588"/>
          </a:xfrm>
          <a:custGeom>
            <a:avLst/>
            <a:gdLst>
              <a:gd name="T0" fmla="*/ 0 w 43"/>
              <a:gd name="T1" fmla="*/ 43 w 43"/>
              <a:gd name="T2" fmla="*/ 0 w 4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">
                <a:moveTo>
                  <a:pt x="0" y="0"/>
                </a:moveTo>
                <a:lnTo>
                  <a:pt x="43" y="0"/>
                </a:lnTo>
                <a:lnTo>
                  <a:pt x="0" y="0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50" name="Freeform 14"/>
          <p:cNvSpPr>
            <a:spLocks noChangeArrowheads="1"/>
          </p:cNvSpPr>
          <p:nvPr/>
        </p:nvSpPr>
        <p:spPr bwMode="auto">
          <a:xfrm>
            <a:off x="1087799" y="5186364"/>
            <a:ext cx="67723" cy="1587"/>
          </a:xfrm>
          <a:custGeom>
            <a:avLst/>
            <a:gdLst>
              <a:gd name="T0" fmla="*/ 0 w 43"/>
              <a:gd name="T1" fmla="*/ 43 w 43"/>
              <a:gd name="T2" fmla="*/ 0 w 4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">
                <a:moveTo>
                  <a:pt x="0" y="0"/>
                </a:moveTo>
                <a:lnTo>
                  <a:pt x="43" y="0"/>
                </a:lnTo>
                <a:lnTo>
                  <a:pt x="0" y="0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>
            <a:off x="1086388" y="5543550"/>
            <a:ext cx="70545" cy="1588"/>
          </a:xfrm>
          <a:prstGeom prst="line">
            <a:avLst/>
          </a:prstGeom>
          <a:noFill/>
          <a:ln w="176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b="0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>
            <a:off x="1086388" y="5186364"/>
            <a:ext cx="70545" cy="1587"/>
          </a:xfrm>
          <a:prstGeom prst="line">
            <a:avLst/>
          </a:prstGeom>
          <a:noFill/>
          <a:ln w="176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b="0"/>
          </a:p>
        </p:txBody>
      </p:sp>
      <p:sp>
        <p:nvSpPr>
          <p:cNvPr id="39953" name="Freeform 17"/>
          <p:cNvSpPr>
            <a:spLocks noChangeArrowheads="1"/>
          </p:cNvSpPr>
          <p:nvPr/>
        </p:nvSpPr>
        <p:spPr bwMode="auto">
          <a:xfrm>
            <a:off x="1087799" y="4829175"/>
            <a:ext cx="67723" cy="1588"/>
          </a:xfrm>
          <a:custGeom>
            <a:avLst/>
            <a:gdLst>
              <a:gd name="T0" fmla="*/ 0 w 43"/>
              <a:gd name="T1" fmla="*/ 43 w 43"/>
              <a:gd name="T2" fmla="*/ 0 w 4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">
                <a:moveTo>
                  <a:pt x="0" y="0"/>
                </a:moveTo>
                <a:lnTo>
                  <a:pt x="43" y="0"/>
                </a:lnTo>
                <a:lnTo>
                  <a:pt x="0" y="0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54" name="Freeform 18"/>
          <p:cNvSpPr>
            <a:spLocks noChangeArrowheads="1"/>
          </p:cNvSpPr>
          <p:nvPr/>
        </p:nvSpPr>
        <p:spPr bwMode="auto">
          <a:xfrm>
            <a:off x="1087799" y="4471989"/>
            <a:ext cx="67723" cy="1587"/>
          </a:xfrm>
          <a:custGeom>
            <a:avLst/>
            <a:gdLst>
              <a:gd name="T0" fmla="*/ 0 w 43"/>
              <a:gd name="T1" fmla="*/ 43 w 43"/>
              <a:gd name="T2" fmla="*/ 0 w 4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">
                <a:moveTo>
                  <a:pt x="0" y="0"/>
                </a:moveTo>
                <a:lnTo>
                  <a:pt x="43" y="0"/>
                </a:lnTo>
                <a:lnTo>
                  <a:pt x="0" y="0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 flipH="1">
            <a:off x="1086388" y="4829175"/>
            <a:ext cx="70545" cy="1588"/>
          </a:xfrm>
          <a:prstGeom prst="line">
            <a:avLst/>
          </a:prstGeom>
          <a:noFill/>
          <a:ln w="176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b="0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 flipH="1">
            <a:off x="1086388" y="4471989"/>
            <a:ext cx="70545" cy="1587"/>
          </a:xfrm>
          <a:prstGeom prst="line">
            <a:avLst/>
          </a:prstGeom>
          <a:noFill/>
          <a:ln w="176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b="0"/>
          </a:p>
        </p:txBody>
      </p:sp>
      <p:sp>
        <p:nvSpPr>
          <p:cNvPr id="39957" name="Freeform 21"/>
          <p:cNvSpPr>
            <a:spLocks noChangeArrowheads="1"/>
          </p:cNvSpPr>
          <p:nvPr/>
        </p:nvSpPr>
        <p:spPr bwMode="auto">
          <a:xfrm>
            <a:off x="1087799" y="4114800"/>
            <a:ext cx="67723" cy="1588"/>
          </a:xfrm>
          <a:custGeom>
            <a:avLst/>
            <a:gdLst>
              <a:gd name="T0" fmla="*/ 0 w 43"/>
              <a:gd name="T1" fmla="*/ 43 w 43"/>
              <a:gd name="T2" fmla="*/ 0 w 4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">
                <a:moveTo>
                  <a:pt x="0" y="0"/>
                </a:moveTo>
                <a:lnTo>
                  <a:pt x="43" y="0"/>
                </a:lnTo>
                <a:lnTo>
                  <a:pt x="0" y="0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58" name="Freeform 22"/>
          <p:cNvSpPr>
            <a:spLocks noChangeArrowheads="1"/>
          </p:cNvSpPr>
          <p:nvPr/>
        </p:nvSpPr>
        <p:spPr bwMode="auto">
          <a:xfrm>
            <a:off x="1087799" y="3775075"/>
            <a:ext cx="67723" cy="1588"/>
          </a:xfrm>
          <a:custGeom>
            <a:avLst/>
            <a:gdLst>
              <a:gd name="T0" fmla="*/ 0 w 43"/>
              <a:gd name="T1" fmla="*/ 43 w 43"/>
              <a:gd name="T2" fmla="*/ 0 w 4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">
                <a:moveTo>
                  <a:pt x="0" y="0"/>
                </a:moveTo>
                <a:lnTo>
                  <a:pt x="43" y="0"/>
                </a:lnTo>
                <a:lnTo>
                  <a:pt x="0" y="0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 flipH="1">
            <a:off x="1086388" y="4114800"/>
            <a:ext cx="70545" cy="1588"/>
          </a:xfrm>
          <a:prstGeom prst="line">
            <a:avLst/>
          </a:prstGeom>
          <a:noFill/>
          <a:ln w="176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b="0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 flipH="1">
            <a:off x="1086388" y="3775075"/>
            <a:ext cx="70545" cy="1588"/>
          </a:xfrm>
          <a:prstGeom prst="line">
            <a:avLst/>
          </a:prstGeom>
          <a:noFill/>
          <a:ln w="176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b="0"/>
          </a:p>
        </p:txBody>
      </p:sp>
      <p:sp>
        <p:nvSpPr>
          <p:cNvPr id="39961" name="Freeform 25"/>
          <p:cNvSpPr>
            <a:spLocks noChangeArrowheads="1"/>
          </p:cNvSpPr>
          <p:nvPr/>
        </p:nvSpPr>
        <p:spPr bwMode="auto">
          <a:xfrm>
            <a:off x="1087799" y="3417889"/>
            <a:ext cx="67723" cy="1587"/>
          </a:xfrm>
          <a:custGeom>
            <a:avLst/>
            <a:gdLst>
              <a:gd name="T0" fmla="*/ 0 w 43"/>
              <a:gd name="T1" fmla="*/ 43 w 43"/>
              <a:gd name="T2" fmla="*/ 0 w 4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">
                <a:moveTo>
                  <a:pt x="0" y="0"/>
                </a:moveTo>
                <a:lnTo>
                  <a:pt x="43" y="0"/>
                </a:lnTo>
                <a:lnTo>
                  <a:pt x="0" y="0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62" name="Freeform 26"/>
          <p:cNvSpPr>
            <a:spLocks noChangeArrowheads="1"/>
          </p:cNvSpPr>
          <p:nvPr/>
        </p:nvSpPr>
        <p:spPr bwMode="auto">
          <a:xfrm>
            <a:off x="1087799" y="3060700"/>
            <a:ext cx="67723" cy="1588"/>
          </a:xfrm>
          <a:custGeom>
            <a:avLst/>
            <a:gdLst>
              <a:gd name="T0" fmla="*/ 0 w 43"/>
              <a:gd name="T1" fmla="*/ 43 w 43"/>
              <a:gd name="T2" fmla="*/ 0 w 4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">
                <a:moveTo>
                  <a:pt x="0" y="0"/>
                </a:moveTo>
                <a:lnTo>
                  <a:pt x="43" y="0"/>
                </a:lnTo>
                <a:lnTo>
                  <a:pt x="0" y="0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 flipH="1">
            <a:off x="1086388" y="3417889"/>
            <a:ext cx="70545" cy="1587"/>
          </a:xfrm>
          <a:prstGeom prst="line">
            <a:avLst/>
          </a:prstGeom>
          <a:noFill/>
          <a:ln w="176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b="0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 flipH="1">
            <a:off x="1086388" y="3060700"/>
            <a:ext cx="70545" cy="1588"/>
          </a:xfrm>
          <a:prstGeom prst="line">
            <a:avLst/>
          </a:prstGeom>
          <a:noFill/>
          <a:ln w="176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b="0"/>
          </a:p>
        </p:txBody>
      </p:sp>
      <p:sp>
        <p:nvSpPr>
          <p:cNvPr id="39965" name="Freeform 29"/>
          <p:cNvSpPr>
            <a:spLocks noChangeArrowheads="1"/>
          </p:cNvSpPr>
          <p:nvPr/>
        </p:nvSpPr>
        <p:spPr bwMode="auto">
          <a:xfrm>
            <a:off x="1087799" y="2703514"/>
            <a:ext cx="67723" cy="1587"/>
          </a:xfrm>
          <a:custGeom>
            <a:avLst/>
            <a:gdLst>
              <a:gd name="T0" fmla="*/ 0 w 43"/>
              <a:gd name="T1" fmla="*/ 43 w 43"/>
              <a:gd name="T2" fmla="*/ 0 w 4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">
                <a:moveTo>
                  <a:pt x="0" y="0"/>
                </a:moveTo>
                <a:lnTo>
                  <a:pt x="43" y="0"/>
                </a:lnTo>
                <a:lnTo>
                  <a:pt x="0" y="0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66" name="Freeform 30"/>
          <p:cNvSpPr>
            <a:spLocks noChangeArrowheads="1"/>
          </p:cNvSpPr>
          <p:nvPr/>
        </p:nvSpPr>
        <p:spPr bwMode="auto">
          <a:xfrm>
            <a:off x="1087799" y="2346325"/>
            <a:ext cx="67723" cy="1588"/>
          </a:xfrm>
          <a:custGeom>
            <a:avLst/>
            <a:gdLst>
              <a:gd name="T0" fmla="*/ 0 w 43"/>
              <a:gd name="T1" fmla="*/ 43 w 43"/>
              <a:gd name="T2" fmla="*/ 0 w 4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">
                <a:moveTo>
                  <a:pt x="0" y="0"/>
                </a:moveTo>
                <a:lnTo>
                  <a:pt x="43" y="0"/>
                </a:lnTo>
                <a:lnTo>
                  <a:pt x="0" y="0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 flipH="1">
            <a:off x="1086388" y="2703514"/>
            <a:ext cx="70545" cy="1587"/>
          </a:xfrm>
          <a:prstGeom prst="line">
            <a:avLst/>
          </a:prstGeom>
          <a:noFill/>
          <a:ln w="176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b="0"/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 flipH="1">
            <a:off x="1086388" y="2346325"/>
            <a:ext cx="70545" cy="1588"/>
          </a:xfrm>
          <a:prstGeom prst="line">
            <a:avLst/>
          </a:prstGeom>
          <a:noFill/>
          <a:ln w="176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b="0"/>
          </a:p>
        </p:txBody>
      </p:sp>
      <p:sp>
        <p:nvSpPr>
          <p:cNvPr id="39969" name="Freeform 33"/>
          <p:cNvSpPr>
            <a:spLocks noChangeArrowheads="1"/>
          </p:cNvSpPr>
          <p:nvPr/>
        </p:nvSpPr>
        <p:spPr bwMode="auto">
          <a:xfrm>
            <a:off x="1155522" y="5543550"/>
            <a:ext cx="5027012" cy="1588"/>
          </a:xfrm>
          <a:custGeom>
            <a:avLst/>
            <a:gdLst>
              <a:gd name="T0" fmla="*/ 0 w 3166"/>
              <a:gd name="T1" fmla="*/ 3166 w 3166"/>
              <a:gd name="T2" fmla="*/ 0 w 316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3166">
                <a:moveTo>
                  <a:pt x="0" y="0"/>
                </a:moveTo>
                <a:lnTo>
                  <a:pt x="3166" y="0"/>
                </a:lnTo>
                <a:lnTo>
                  <a:pt x="0" y="0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70" name="Freeform 34"/>
          <p:cNvSpPr>
            <a:spLocks noChangeArrowheads="1"/>
          </p:cNvSpPr>
          <p:nvPr/>
        </p:nvSpPr>
        <p:spPr bwMode="auto">
          <a:xfrm>
            <a:off x="1155523" y="5543551"/>
            <a:ext cx="1410" cy="68263"/>
          </a:xfrm>
          <a:custGeom>
            <a:avLst/>
            <a:gdLst>
              <a:gd name="T0" fmla="*/ 43 h 43"/>
              <a:gd name="T1" fmla="*/ 0 h 43"/>
              <a:gd name="T2" fmla="*/ 43 h 4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">
                <a:moveTo>
                  <a:pt x="0" y="43"/>
                </a:moveTo>
                <a:lnTo>
                  <a:pt x="0" y="0"/>
                </a:lnTo>
                <a:lnTo>
                  <a:pt x="0" y="43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71" name="Freeform 35"/>
          <p:cNvSpPr>
            <a:spLocks noChangeArrowheads="1"/>
          </p:cNvSpPr>
          <p:nvPr/>
        </p:nvSpPr>
        <p:spPr bwMode="auto">
          <a:xfrm>
            <a:off x="2826020" y="5543551"/>
            <a:ext cx="1410" cy="68263"/>
          </a:xfrm>
          <a:custGeom>
            <a:avLst/>
            <a:gdLst>
              <a:gd name="T0" fmla="*/ 43 h 43"/>
              <a:gd name="T1" fmla="*/ 0 h 43"/>
              <a:gd name="T2" fmla="*/ 43 h 4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">
                <a:moveTo>
                  <a:pt x="0" y="43"/>
                </a:moveTo>
                <a:lnTo>
                  <a:pt x="0" y="0"/>
                </a:lnTo>
                <a:lnTo>
                  <a:pt x="0" y="43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72" name="Freeform 36"/>
          <p:cNvSpPr>
            <a:spLocks noChangeArrowheads="1"/>
          </p:cNvSpPr>
          <p:nvPr/>
        </p:nvSpPr>
        <p:spPr bwMode="auto">
          <a:xfrm>
            <a:off x="1155522" y="5543551"/>
            <a:ext cx="5027012" cy="68263"/>
          </a:xfrm>
          <a:custGeom>
            <a:avLst/>
            <a:gdLst>
              <a:gd name="T0" fmla="*/ 3166 w 3166"/>
              <a:gd name="T1" fmla="*/ 0 h 43"/>
              <a:gd name="T2" fmla="*/ 0 w 3166"/>
              <a:gd name="T3" fmla="*/ 0 h 43"/>
              <a:gd name="T4" fmla="*/ 0 w 3166"/>
              <a:gd name="T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66" h="43">
                <a:moveTo>
                  <a:pt x="3166" y="0"/>
                </a:moveTo>
                <a:lnTo>
                  <a:pt x="0" y="0"/>
                </a:lnTo>
                <a:lnTo>
                  <a:pt x="0" y="43"/>
                </a:lnTo>
              </a:path>
            </a:pathLst>
          </a:custGeom>
          <a:noFill/>
          <a:ln w="176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73" name="Line 37"/>
          <p:cNvSpPr>
            <a:spLocks noChangeShapeType="1"/>
          </p:cNvSpPr>
          <p:nvPr/>
        </p:nvSpPr>
        <p:spPr bwMode="auto">
          <a:xfrm>
            <a:off x="2826020" y="5543551"/>
            <a:ext cx="1410" cy="68263"/>
          </a:xfrm>
          <a:prstGeom prst="line">
            <a:avLst/>
          </a:prstGeom>
          <a:noFill/>
          <a:ln w="176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b="0"/>
          </a:p>
        </p:txBody>
      </p:sp>
      <p:sp>
        <p:nvSpPr>
          <p:cNvPr id="39974" name="Freeform 38"/>
          <p:cNvSpPr>
            <a:spLocks noChangeArrowheads="1"/>
          </p:cNvSpPr>
          <p:nvPr/>
        </p:nvSpPr>
        <p:spPr bwMode="auto">
          <a:xfrm>
            <a:off x="4510627" y="5543551"/>
            <a:ext cx="1410" cy="68263"/>
          </a:xfrm>
          <a:custGeom>
            <a:avLst/>
            <a:gdLst>
              <a:gd name="T0" fmla="*/ 43 h 43"/>
              <a:gd name="T1" fmla="*/ 0 h 43"/>
              <a:gd name="T2" fmla="*/ 43 h 4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">
                <a:moveTo>
                  <a:pt x="0" y="43"/>
                </a:moveTo>
                <a:lnTo>
                  <a:pt x="0" y="0"/>
                </a:lnTo>
                <a:lnTo>
                  <a:pt x="0" y="43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75" name="Freeform 39"/>
          <p:cNvSpPr>
            <a:spLocks noChangeArrowheads="1"/>
          </p:cNvSpPr>
          <p:nvPr/>
        </p:nvSpPr>
        <p:spPr bwMode="auto">
          <a:xfrm>
            <a:off x="6182535" y="5543551"/>
            <a:ext cx="1411" cy="68263"/>
          </a:xfrm>
          <a:custGeom>
            <a:avLst/>
            <a:gdLst>
              <a:gd name="T0" fmla="*/ 43 h 43"/>
              <a:gd name="T1" fmla="*/ 0 h 43"/>
              <a:gd name="T2" fmla="*/ 43 h 4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">
                <a:moveTo>
                  <a:pt x="0" y="43"/>
                </a:moveTo>
                <a:lnTo>
                  <a:pt x="0" y="0"/>
                </a:lnTo>
                <a:lnTo>
                  <a:pt x="0" y="43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b="0"/>
          </a:p>
        </p:txBody>
      </p:sp>
      <p:sp>
        <p:nvSpPr>
          <p:cNvPr id="39976" name="Line 40"/>
          <p:cNvSpPr>
            <a:spLocks noChangeShapeType="1"/>
          </p:cNvSpPr>
          <p:nvPr/>
        </p:nvSpPr>
        <p:spPr bwMode="auto">
          <a:xfrm>
            <a:off x="4510627" y="5543551"/>
            <a:ext cx="1410" cy="68263"/>
          </a:xfrm>
          <a:prstGeom prst="line">
            <a:avLst/>
          </a:prstGeom>
          <a:noFill/>
          <a:ln w="176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b="0"/>
          </a:p>
        </p:txBody>
      </p:sp>
      <p:sp>
        <p:nvSpPr>
          <p:cNvPr id="39977" name="Line 41"/>
          <p:cNvSpPr>
            <a:spLocks noChangeShapeType="1"/>
          </p:cNvSpPr>
          <p:nvPr/>
        </p:nvSpPr>
        <p:spPr bwMode="auto">
          <a:xfrm>
            <a:off x="6182535" y="5543551"/>
            <a:ext cx="1411" cy="68263"/>
          </a:xfrm>
          <a:prstGeom prst="line">
            <a:avLst/>
          </a:prstGeom>
          <a:noFill/>
          <a:ln w="176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b="0"/>
          </a:p>
        </p:txBody>
      </p:sp>
      <p:sp>
        <p:nvSpPr>
          <p:cNvPr id="39978" name="Rectangle 42"/>
          <p:cNvSpPr>
            <a:spLocks noChangeArrowheads="1"/>
          </p:cNvSpPr>
          <p:nvPr/>
        </p:nvSpPr>
        <p:spPr bwMode="auto">
          <a:xfrm>
            <a:off x="873344" y="5413375"/>
            <a:ext cx="1283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Optima"/>
              </a:rPr>
              <a:t>0</a:t>
            </a:r>
          </a:p>
        </p:txBody>
      </p:sp>
      <p:sp>
        <p:nvSpPr>
          <p:cNvPr id="39979" name="Rectangle 43"/>
          <p:cNvSpPr>
            <a:spLocks noChangeArrowheads="1"/>
          </p:cNvSpPr>
          <p:nvPr/>
        </p:nvSpPr>
        <p:spPr bwMode="auto">
          <a:xfrm>
            <a:off x="873344" y="5056189"/>
            <a:ext cx="1283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Optima"/>
              </a:rPr>
              <a:t>2</a:t>
            </a:r>
          </a:p>
        </p:txBody>
      </p:sp>
      <p:sp>
        <p:nvSpPr>
          <p:cNvPr id="39980" name="Rectangle 44"/>
          <p:cNvSpPr>
            <a:spLocks noChangeArrowheads="1"/>
          </p:cNvSpPr>
          <p:nvPr/>
        </p:nvSpPr>
        <p:spPr bwMode="auto">
          <a:xfrm>
            <a:off x="873344" y="4700589"/>
            <a:ext cx="1283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Optima"/>
              </a:rPr>
              <a:t>4</a:t>
            </a:r>
          </a:p>
        </p:txBody>
      </p:sp>
      <p:sp>
        <p:nvSpPr>
          <p:cNvPr id="39981" name="Rectangle 45"/>
          <p:cNvSpPr>
            <a:spLocks noChangeArrowheads="1"/>
          </p:cNvSpPr>
          <p:nvPr/>
        </p:nvSpPr>
        <p:spPr bwMode="auto">
          <a:xfrm>
            <a:off x="873344" y="4343400"/>
            <a:ext cx="1283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Optima"/>
              </a:rPr>
              <a:t>6</a:t>
            </a:r>
          </a:p>
        </p:txBody>
      </p:sp>
      <p:sp>
        <p:nvSpPr>
          <p:cNvPr id="39982" name="Rectangle 46"/>
          <p:cNvSpPr>
            <a:spLocks noChangeArrowheads="1"/>
          </p:cNvSpPr>
          <p:nvPr/>
        </p:nvSpPr>
        <p:spPr bwMode="auto">
          <a:xfrm>
            <a:off x="873344" y="3986214"/>
            <a:ext cx="1283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Optima"/>
              </a:rPr>
              <a:t>8</a:t>
            </a:r>
          </a:p>
        </p:txBody>
      </p:sp>
      <p:sp>
        <p:nvSpPr>
          <p:cNvPr id="39983" name="Rectangle 47"/>
          <p:cNvSpPr>
            <a:spLocks noChangeArrowheads="1"/>
          </p:cNvSpPr>
          <p:nvPr/>
        </p:nvSpPr>
        <p:spPr bwMode="auto">
          <a:xfrm>
            <a:off x="753417" y="3646489"/>
            <a:ext cx="1283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Optima"/>
              </a:rPr>
              <a:t>1</a:t>
            </a:r>
          </a:p>
        </p:txBody>
      </p:sp>
      <p:sp>
        <p:nvSpPr>
          <p:cNvPr id="39984" name="Rectangle 48"/>
          <p:cNvSpPr>
            <a:spLocks noChangeArrowheads="1"/>
          </p:cNvSpPr>
          <p:nvPr/>
        </p:nvSpPr>
        <p:spPr bwMode="auto">
          <a:xfrm>
            <a:off x="873344" y="3646489"/>
            <a:ext cx="1283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Optima"/>
              </a:rPr>
              <a:t>0</a:t>
            </a:r>
          </a:p>
        </p:txBody>
      </p:sp>
      <p:sp>
        <p:nvSpPr>
          <p:cNvPr id="39985" name="Rectangle 49"/>
          <p:cNvSpPr>
            <a:spLocks noChangeArrowheads="1"/>
          </p:cNvSpPr>
          <p:nvPr/>
        </p:nvSpPr>
        <p:spPr bwMode="auto">
          <a:xfrm>
            <a:off x="753417" y="3289300"/>
            <a:ext cx="1283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Optima"/>
              </a:rPr>
              <a:t>1</a:t>
            </a:r>
          </a:p>
        </p:txBody>
      </p:sp>
      <p:sp>
        <p:nvSpPr>
          <p:cNvPr id="39986" name="Rectangle 50"/>
          <p:cNvSpPr>
            <a:spLocks noChangeArrowheads="1"/>
          </p:cNvSpPr>
          <p:nvPr/>
        </p:nvSpPr>
        <p:spPr bwMode="auto">
          <a:xfrm>
            <a:off x="873344" y="3289300"/>
            <a:ext cx="1283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Optima"/>
              </a:rPr>
              <a:t>2</a:t>
            </a:r>
          </a:p>
        </p:txBody>
      </p:sp>
      <p:sp>
        <p:nvSpPr>
          <p:cNvPr id="39987" name="Rectangle 51"/>
          <p:cNvSpPr>
            <a:spLocks noChangeArrowheads="1"/>
          </p:cNvSpPr>
          <p:nvPr/>
        </p:nvSpPr>
        <p:spPr bwMode="auto">
          <a:xfrm>
            <a:off x="753417" y="2932114"/>
            <a:ext cx="1283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Optima"/>
              </a:rPr>
              <a:t>1</a:t>
            </a:r>
          </a:p>
        </p:txBody>
      </p:sp>
      <p:sp>
        <p:nvSpPr>
          <p:cNvPr id="39988" name="Rectangle 52"/>
          <p:cNvSpPr>
            <a:spLocks noChangeArrowheads="1"/>
          </p:cNvSpPr>
          <p:nvPr/>
        </p:nvSpPr>
        <p:spPr bwMode="auto">
          <a:xfrm>
            <a:off x="873344" y="2932114"/>
            <a:ext cx="1283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Optima"/>
              </a:rPr>
              <a:t>4</a:t>
            </a:r>
          </a:p>
        </p:txBody>
      </p:sp>
      <p:sp>
        <p:nvSpPr>
          <p:cNvPr id="39989" name="Rectangle 53"/>
          <p:cNvSpPr>
            <a:spLocks noChangeArrowheads="1"/>
          </p:cNvSpPr>
          <p:nvPr/>
        </p:nvSpPr>
        <p:spPr bwMode="auto">
          <a:xfrm>
            <a:off x="753417" y="2574925"/>
            <a:ext cx="1283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Optima"/>
              </a:rPr>
              <a:t>1</a:t>
            </a:r>
          </a:p>
        </p:txBody>
      </p:sp>
      <p:sp>
        <p:nvSpPr>
          <p:cNvPr id="39990" name="Rectangle 54"/>
          <p:cNvSpPr>
            <a:spLocks noChangeArrowheads="1"/>
          </p:cNvSpPr>
          <p:nvPr/>
        </p:nvSpPr>
        <p:spPr bwMode="auto">
          <a:xfrm>
            <a:off x="873344" y="2574925"/>
            <a:ext cx="1283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Optima"/>
              </a:rPr>
              <a:t>6</a:t>
            </a:r>
          </a:p>
        </p:txBody>
      </p:sp>
      <p:sp>
        <p:nvSpPr>
          <p:cNvPr id="39991" name="Rectangle 55"/>
          <p:cNvSpPr>
            <a:spLocks noChangeArrowheads="1"/>
          </p:cNvSpPr>
          <p:nvPr/>
        </p:nvSpPr>
        <p:spPr bwMode="auto">
          <a:xfrm>
            <a:off x="753417" y="2217739"/>
            <a:ext cx="1283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Optima"/>
              </a:rPr>
              <a:t>1</a:t>
            </a:r>
          </a:p>
        </p:txBody>
      </p:sp>
      <p:sp>
        <p:nvSpPr>
          <p:cNvPr id="39992" name="Rectangle 56"/>
          <p:cNvSpPr>
            <a:spLocks noChangeArrowheads="1"/>
          </p:cNvSpPr>
          <p:nvPr/>
        </p:nvSpPr>
        <p:spPr bwMode="auto">
          <a:xfrm>
            <a:off x="873344" y="2217739"/>
            <a:ext cx="1283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Optima"/>
              </a:rPr>
              <a:t>8</a:t>
            </a:r>
          </a:p>
        </p:txBody>
      </p:sp>
      <p:grpSp>
        <p:nvGrpSpPr>
          <p:cNvPr id="39993" name="Group 57"/>
          <p:cNvGrpSpPr>
            <a:grpSpLocks/>
          </p:cNvGrpSpPr>
          <p:nvPr/>
        </p:nvGrpSpPr>
        <p:grpSpPr bwMode="auto">
          <a:xfrm>
            <a:off x="1980894" y="4524369"/>
            <a:ext cx="6111989" cy="371475"/>
            <a:chOff x="1404" y="2850"/>
            <a:chExt cx="4332" cy="234"/>
          </a:xfrm>
        </p:grpSpPr>
        <p:sp>
          <p:nvSpPr>
            <p:cNvPr id="39994" name="Line 58"/>
            <p:cNvSpPr>
              <a:spLocks noChangeShapeType="1"/>
            </p:cNvSpPr>
            <p:nvPr/>
          </p:nvSpPr>
          <p:spPr bwMode="auto">
            <a:xfrm>
              <a:off x="1404" y="3024"/>
              <a:ext cx="2398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b="0"/>
            </a:p>
          </p:txBody>
        </p:sp>
        <p:sp>
          <p:nvSpPr>
            <p:cNvPr id="39995" name="Text Box 59"/>
            <p:cNvSpPr txBox="1">
              <a:spLocks noChangeArrowheads="1"/>
            </p:cNvSpPr>
            <p:nvPr/>
          </p:nvSpPr>
          <p:spPr bwMode="auto">
            <a:xfrm>
              <a:off x="4152" y="2850"/>
              <a:ext cx="1584" cy="234"/>
            </a:xfrm>
            <a:prstGeom prst="rect">
              <a:avLst/>
            </a:prstGeom>
            <a:noFill/>
            <a:ln w="936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MS Gothic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9pPr>
            </a:lstStyle>
            <a:p>
              <a:r>
                <a:rPr lang="fr-FR" sz="1800" b="0" dirty="0">
                  <a:latin typeface="Optima"/>
                </a:rPr>
                <a:t>Disposition aléatoire</a:t>
              </a:r>
            </a:p>
          </p:txBody>
        </p:sp>
      </p:grpSp>
      <p:grpSp>
        <p:nvGrpSpPr>
          <p:cNvPr id="39996" name="Group 60"/>
          <p:cNvGrpSpPr>
            <a:grpSpLocks/>
          </p:cNvGrpSpPr>
          <p:nvPr/>
        </p:nvGrpSpPr>
        <p:grpSpPr bwMode="auto">
          <a:xfrm>
            <a:off x="1980894" y="2438400"/>
            <a:ext cx="5230181" cy="2343150"/>
            <a:chOff x="1404" y="1536"/>
            <a:chExt cx="3707" cy="1476"/>
          </a:xfrm>
        </p:grpSpPr>
        <p:cxnSp>
          <p:nvCxnSpPr>
            <p:cNvPr id="39997" name="AutoShape 61"/>
            <p:cNvCxnSpPr>
              <a:cxnSpLocks noChangeShapeType="1"/>
              <a:stCxn id="39994" idx="1"/>
            </p:cNvCxnSpPr>
            <p:nvPr/>
          </p:nvCxnSpPr>
          <p:spPr bwMode="auto">
            <a:xfrm flipV="1">
              <a:off x="1404" y="1704"/>
              <a:ext cx="2386" cy="1308"/>
            </a:xfrm>
            <a:prstGeom prst="straightConnector1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9998" name="Text Box 62"/>
            <p:cNvSpPr txBox="1">
              <a:spLocks noChangeArrowheads="1"/>
            </p:cNvSpPr>
            <p:nvPr/>
          </p:nvSpPr>
          <p:spPr bwMode="auto">
            <a:xfrm>
              <a:off x="4161" y="1536"/>
              <a:ext cx="950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ＭＳ Ｐゴシック" charset="0"/>
                  <a:cs typeface="MS Gothic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Optima" charset="0"/>
                  <a:ea typeface="MS Gothic" charset="0"/>
                  <a:cs typeface="MS Gothic" charset="0"/>
                </a:defRPr>
              </a:lvl9pPr>
            </a:lstStyle>
            <a:p>
              <a:r>
                <a:rPr lang="fr-FR" sz="1800" b="0" dirty="0">
                  <a:solidFill>
                    <a:srgbClr val="FF0000"/>
                  </a:solidFill>
                  <a:latin typeface="Optima"/>
                </a:rPr>
                <a:t>Partie réelle</a:t>
              </a:r>
            </a:p>
          </p:txBody>
        </p:sp>
      </p:grpSp>
      <p:sp>
        <p:nvSpPr>
          <p:cNvPr id="39999" name="Text Box 63"/>
          <p:cNvSpPr txBox="1">
            <a:spLocks noChangeArrowheads="1"/>
          </p:cNvSpPr>
          <p:nvPr/>
        </p:nvSpPr>
        <p:spPr bwMode="auto">
          <a:xfrm>
            <a:off x="2971342" y="5638800"/>
            <a:ext cx="12952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ctr"/>
            <a:r>
              <a:rPr lang="fr-FR" sz="1800" b="0" dirty="0">
                <a:latin typeface="Optima"/>
              </a:rPr>
              <a:t>Joueurs avancés</a:t>
            </a:r>
          </a:p>
        </p:txBody>
      </p:sp>
      <p:sp>
        <p:nvSpPr>
          <p:cNvPr id="40000" name="Text Box 64"/>
          <p:cNvSpPr txBox="1">
            <a:spLocks noChangeArrowheads="1"/>
          </p:cNvSpPr>
          <p:nvPr/>
        </p:nvSpPr>
        <p:spPr bwMode="auto">
          <a:xfrm>
            <a:off x="1371389" y="5638801"/>
            <a:ext cx="129520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ctr"/>
            <a:r>
              <a:rPr lang="fr-FR" sz="1800" b="0" dirty="0">
                <a:latin typeface="Optima"/>
              </a:rPr>
              <a:t>Novices</a:t>
            </a:r>
          </a:p>
        </p:txBody>
      </p:sp>
      <p:sp>
        <p:nvSpPr>
          <p:cNvPr id="40001" name="Text Box 65"/>
          <p:cNvSpPr txBox="1">
            <a:spLocks noChangeArrowheads="1"/>
          </p:cNvSpPr>
          <p:nvPr/>
        </p:nvSpPr>
        <p:spPr bwMode="auto">
          <a:xfrm>
            <a:off x="4648894" y="5638801"/>
            <a:ext cx="129520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ctr"/>
            <a:r>
              <a:rPr lang="fr-FR" sz="1800" b="0" dirty="0">
                <a:latin typeface="Optima"/>
              </a:rPr>
              <a:t>Experts</a:t>
            </a:r>
          </a:p>
        </p:txBody>
      </p:sp>
      <p:sp>
        <p:nvSpPr>
          <p:cNvPr id="2" name="Rectangle 1"/>
          <p:cNvSpPr/>
          <p:nvPr/>
        </p:nvSpPr>
        <p:spPr>
          <a:xfrm>
            <a:off x="6935354" y="6496869"/>
            <a:ext cx="2315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/>
              <a:t>(Chase &amp; Simon, 1973)</a:t>
            </a:r>
          </a:p>
        </p:txBody>
      </p:sp>
    </p:spTree>
    <p:extLst>
      <p:ext uri="{BB962C8B-B14F-4D97-AF65-F5344CB8AC3E}">
        <p14:creationId xmlns:p14="http://schemas.microsoft.com/office/powerpoint/2010/main" val="6511073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3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3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Oval 1"/>
          <p:cNvSpPr>
            <a:spLocks noChangeArrowheads="1"/>
          </p:cNvSpPr>
          <p:nvPr/>
        </p:nvSpPr>
        <p:spPr bwMode="auto">
          <a:xfrm>
            <a:off x="2627315" y="18036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800">
                <a:effectLst>
                  <a:outerShdw blurRad="38100" dist="38100" dir="2700000" algn="tl">
                    <a:srgbClr val="DDDDDD"/>
                  </a:outerShdw>
                </a:effectLst>
                <a:cs typeface="MS Gothic" charset="0"/>
              </a:rPr>
              <a:t>CONCEPT</a:t>
            </a:r>
          </a:p>
        </p:txBody>
      </p:sp>
      <p:sp>
        <p:nvSpPr>
          <p:cNvPr id="36866" name="Oval 2"/>
          <p:cNvSpPr>
            <a:spLocks noChangeArrowheads="1"/>
          </p:cNvSpPr>
          <p:nvPr/>
        </p:nvSpPr>
        <p:spPr bwMode="auto">
          <a:xfrm>
            <a:off x="6659565" y="4275426"/>
            <a:ext cx="1152525" cy="5762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600" dirty="0">
                <a:effectLst>
                  <a:outerShdw blurRad="38100" dist="38100" dir="2700000" algn="tl">
                    <a:srgbClr val="DDDDDD"/>
                  </a:outerShdw>
                </a:effectLst>
                <a:cs typeface="MS Gothic" charset="0"/>
              </a:rPr>
              <a:t>automatisme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100" b="0" i="1" dirty="0">
                <a:cs typeface="MS Gothic" charset="0"/>
              </a:rPr>
              <a:t>(non contrôlé)</a:t>
            </a:r>
          </a:p>
        </p:txBody>
      </p:sp>
      <p:sp>
        <p:nvSpPr>
          <p:cNvPr id="36867" name="Oval 3"/>
          <p:cNvSpPr>
            <a:spLocks noChangeArrowheads="1"/>
          </p:cNvSpPr>
          <p:nvPr/>
        </p:nvSpPr>
        <p:spPr bwMode="auto">
          <a:xfrm>
            <a:off x="5076827" y="4275426"/>
            <a:ext cx="1152525" cy="576262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600" dirty="0">
                <a:effectLst>
                  <a:outerShdw blurRad="38100" dist="38100" dir="2700000" algn="tl">
                    <a:srgbClr val="DDDDDD"/>
                  </a:outerShdw>
                </a:effectLst>
                <a:cs typeface="MS Gothic" charset="0"/>
              </a:rPr>
              <a:t>savoir-faire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100" b="0" i="1" dirty="0">
                <a:cs typeface="MS Gothic" charset="0"/>
              </a:rPr>
              <a:t>(contrôlé)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5003800" y="1803688"/>
            <a:ext cx="1368425" cy="8636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800">
                <a:effectLst>
                  <a:outerShdw blurRad="38100" dist="38100" dir="2700000" algn="tl">
                    <a:srgbClr val="DDDDDD"/>
                  </a:outerShdw>
                </a:effectLst>
                <a:cs typeface="MS Gothic" charset="0"/>
              </a:rPr>
              <a:t>METHODE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771721" y="1128853"/>
            <a:ext cx="1451336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ctr" eaLnBrk="1" hangingPunct="1">
              <a:defRPr/>
            </a:pPr>
            <a:r>
              <a:rPr lang="fr-FR" sz="1600" b="0" i="1" dirty="0" smtClean="0">
                <a:solidFill>
                  <a:schemeClr val="tx1"/>
                </a:solidFill>
              </a:rPr>
              <a:t>Connaissance </a:t>
            </a:r>
          </a:p>
          <a:p>
            <a:pPr algn="ctr" eaLnBrk="1" hangingPunct="1">
              <a:defRPr/>
            </a:pPr>
            <a:r>
              <a:rPr lang="fr-FR" sz="1600" b="0" i="1" dirty="0" smtClean="0">
                <a:solidFill>
                  <a:schemeClr val="tx1"/>
                </a:solidFill>
              </a:rPr>
              <a:t>générale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07952" y="3094534"/>
            <a:ext cx="1439861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ctr" eaLnBrk="1" hangingPunct="1">
              <a:defRPr/>
            </a:pPr>
            <a:r>
              <a:rPr lang="fr-FR" sz="1600" b="0" i="1" dirty="0" smtClean="0">
                <a:solidFill>
                  <a:schemeClr val="tx1"/>
                </a:solidFill>
              </a:rPr>
              <a:t>Connaissance</a:t>
            </a:r>
          </a:p>
          <a:p>
            <a:pPr algn="ctr" eaLnBrk="1" hangingPunct="1">
              <a:defRPr/>
            </a:pPr>
            <a:r>
              <a:rPr lang="fr-FR" sz="1600" b="0" i="1" dirty="0" smtClean="0">
                <a:solidFill>
                  <a:schemeClr val="tx1"/>
                </a:solidFill>
              </a:rPr>
              <a:t> déclarative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513787" y="176205"/>
            <a:ext cx="4116429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eaLnBrk="1" hangingPunct="1">
              <a:defRPr/>
            </a:pPr>
            <a:r>
              <a:rPr lang="fr-FR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charset="0"/>
              </a:rPr>
              <a:t>Six formats de connaissance</a:t>
            </a:r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900114" y="4275426"/>
            <a:ext cx="1368425" cy="5762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600" i="1" dirty="0">
                <a:effectLst>
                  <a:outerShdw blurRad="38100" dist="38100" dir="2700000" algn="tl">
                    <a:srgbClr val="DDDDDD"/>
                  </a:outerShdw>
                </a:effectLst>
                <a:cs typeface="MS Gothic" charset="0"/>
              </a:rPr>
              <a:t>trace  littérale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100" b="0" i="1" dirty="0">
                <a:cs typeface="MS Gothic" charset="0"/>
              </a:rPr>
              <a:t>(connaissance de forme)</a:t>
            </a:r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2627315" y="4275426"/>
            <a:ext cx="1368425" cy="5762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600" dirty="0">
                <a:effectLst>
                  <a:outerShdw blurRad="38100" dist="38100" dir="2700000" algn="tl">
                    <a:srgbClr val="DDDDDD"/>
                  </a:outerShdw>
                </a:effectLst>
                <a:cs typeface="MS Gothic" charset="0"/>
              </a:rPr>
              <a:t>représentation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100" b="0" i="1" dirty="0">
                <a:cs typeface="MS Gothic" charset="0"/>
              </a:rPr>
              <a:t>(connaissance de fond) 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1403352" y="3388013"/>
            <a:ext cx="6337300" cy="1588"/>
          </a:xfrm>
          <a:prstGeom prst="line">
            <a:avLst/>
          </a:prstGeom>
          <a:noFill/>
          <a:ln w="28440">
            <a:solidFill>
              <a:srgbClr val="808080"/>
            </a:solidFill>
            <a:prstDash val="sysDot"/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4500563" y="1587788"/>
            <a:ext cx="1587" cy="3983038"/>
          </a:xfrm>
          <a:prstGeom prst="line">
            <a:avLst/>
          </a:prstGeom>
          <a:noFill/>
          <a:ln w="28440">
            <a:solidFill>
              <a:srgbClr val="808080"/>
            </a:solidFill>
            <a:prstDash val="sysDot"/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7619669" y="3094534"/>
            <a:ext cx="1416383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ctr" eaLnBrk="1" hangingPunct="1">
              <a:defRPr/>
            </a:pPr>
            <a:r>
              <a:rPr lang="fr-FR" sz="1600" b="0" i="1" dirty="0" smtClean="0">
                <a:solidFill>
                  <a:schemeClr val="tx1"/>
                </a:solidFill>
              </a:rPr>
              <a:t>Connaissance</a:t>
            </a:r>
          </a:p>
          <a:p>
            <a:pPr algn="ctr" eaLnBrk="1" hangingPunct="1">
              <a:defRPr/>
            </a:pPr>
            <a:r>
              <a:rPr lang="fr-FR" sz="1600" b="0" i="1" dirty="0" smtClean="0">
                <a:solidFill>
                  <a:schemeClr val="tx1"/>
                </a:solidFill>
              </a:rPr>
              <a:t> procédurale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3771720" y="5937440"/>
            <a:ext cx="1451337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ctr" eaLnBrk="1" hangingPunct="1">
              <a:defRPr/>
            </a:pPr>
            <a:r>
              <a:rPr lang="fr-FR" sz="1600" b="0" i="1" dirty="0" smtClean="0">
                <a:solidFill>
                  <a:schemeClr val="tx1"/>
                </a:solidFill>
              </a:rPr>
              <a:t>Connaissance </a:t>
            </a:r>
          </a:p>
          <a:p>
            <a:pPr algn="ctr" eaLnBrk="1" hangingPunct="1">
              <a:defRPr/>
            </a:pPr>
            <a:r>
              <a:rPr lang="fr-FR" sz="1600" b="0" i="1" dirty="0" smtClean="0">
                <a:solidFill>
                  <a:schemeClr val="tx1"/>
                </a:solidFill>
              </a:rPr>
              <a:t>particulière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121762" y="6524397"/>
            <a:ext cx="3022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Musial</a:t>
            </a:r>
            <a:r>
              <a:rPr lang="fr-FR" dirty="0" smtClean="0"/>
              <a:t>, </a:t>
            </a:r>
            <a:r>
              <a:rPr lang="fr-FR" dirty="0" err="1" smtClean="0"/>
              <a:t>Pradère</a:t>
            </a:r>
            <a:r>
              <a:rPr lang="fr-FR" dirty="0" smtClean="0"/>
              <a:t> &amp; Tricot, 2012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52813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AutoShape 1"/>
          <p:cNvSpPr>
            <a:spLocks noChangeArrowheads="1"/>
          </p:cNvSpPr>
          <p:nvPr/>
        </p:nvSpPr>
        <p:spPr bwMode="auto">
          <a:xfrm>
            <a:off x="5654658" y="4788823"/>
            <a:ext cx="1270031" cy="376380"/>
          </a:xfrm>
          <a:prstGeom prst="roundRect">
            <a:avLst>
              <a:gd name="adj" fmla="val 4497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200" b="0" i="1">
                <a:solidFill>
                  <a:srgbClr val="000066"/>
                </a:solidFill>
                <a:latin typeface="Arial Unicode MS" charset="0"/>
                <a:cs typeface="MS Gothic" charset="0"/>
              </a:rPr>
              <a:t>automatisation</a:t>
            </a:r>
          </a:p>
        </p:txBody>
      </p:sp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05424" y="3553748"/>
            <a:ext cx="1438341" cy="376380"/>
          </a:xfrm>
          <a:prstGeom prst="roundRect">
            <a:avLst>
              <a:gd name="adj" fmla="val 4497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200" b="0" i="1">
                <a:solidFill>
                  <a:srgbClr val="000066"/>
                </a:solidFill>
                <a:latin typeface="Arial Unicode MS" charset="0"/>
                <a:cs typeface="MS Gothic" charset="0"/>
              </a:rPr>
              <a:t>procéduralisation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1230159" y="99913"/>
            <a:ext cx="6534459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ctr" eaLnBrk="1" hangingPunct="1">
              <a:defRPr/>
            </a:pPr>
            <a:r>
              <a:rPr lang="fr-FR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charset="0"/>
              </a:rPr>
              <a:t>Processus d’apprentissage et  formats de connaissance</a:t>
            </a:r>
          </a:p>
          <a:p>
            <a:pPr algn="ctr" eaLnBrk="1" hangingPunct="1">
              <a:defRPr/>
            </a:pPr>
            <a:r>
              <a:rPr lang="fr-FR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charset="0"/>
              </a:rPr>
              <a:t>L’importance de la prise de conscience</a:t>
            </a:r>
          </a:p>
        </p:txBody>
      </p:sp>
      <p:sp>
        <p:nvSpPr>
          <p:cNvPr id="37904" name="AutoShape 16"/>
          <p:cNvSpPr>
            <a:spLocks noChangeArrowheads="1"/>
          </p:cNvSpPr>
          <p:nvPr/>
        </p:nvSpPr>
        <p:spPr bwMode="auto">
          <a:xfrm>
            <a:off x="2370138" y="3564858"/>
            <a:ext cx="1323569" cy="376380"/>
          </a:xfrm>
          <a:prstGeom prst="roundRect">
            <a:avLst>
              <a:gd name="adj" fmla="val 4497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200" b="0" i="1">
                <a:solidFill>
                  <a:srgbClr val="000066"/>
                </a:solidFill>
                <a:latin typeface="Arial Unicode MS" charset="0"/>
                <a:cs typeface="MS Gothic" charset="0"/>
              </a:rPr>
              <a:t>compréhension</a:t>
            </a:r>
          </a:p>
        </p:txBody>
      </p:sp>
      <p:sp>
        <p:nvSpPr>
          <p:cNvPr id="37905" name="AutoShape 17"/>
          <p:cNvSpPr>
            <a:spLocks/>
          </p:cNvSpPr>
          <p:nvPr/>
        </p:nvSpPr>
        <p:spPr bwMode="auto">
          <a:xfrm rot="7320000" flipV="1">
            <a:off x="2750344" y="3699001"/>
            <a:ext cx="731837" cy="720725"/>
          </a:xfrm>
          <a:custGeom>
            <a:avLst/>
            <a:gdLst>
              <a:gd name="G0" fmla="sin 10800 17694720"/>
              <a:gd name="G1" fmla="+- G0 10800 0"/>
              <a:gd name="G2" fmla="cos 10800 17694720"/>
              <a:gd name="G3" fmla="+- G2 10800 0"/>
              <a:gd name="G4" fmla="sin 10800 -698780"/>
              <a:gd name="G5" fmla="+- G4 10800 0"/>
              <a:gd name="G6" fmla="cos 10800 -698780"/>
              <a:gd name="G7" fmla="+- G6 10800 0"/>
              <a:gd name="T0" fmla="*/ 18968576 w 21600"/>
              <a:gd name="T1" fmla="*/ 2099575936 h 21600"/>
              <a:gd name="T2" fmla="*/ 16039892 w 21600"/>
              <a:gd name="T3" fmla="*/ 0 h 21600"/>
              <a:gd name="T4" fmla="*/ 64 w 21600"/>
              <a:gd name="T5" fmla="*/ 18787659 h 21600"/>
              <a:gd name="T6" fmla="*/ 0 w 21600"/>
              <a:gd name="T7" fmla="*/ 16 h 21600"/>
              <a:gd name="T8" fmla="*/ -1073916264 w 21600"/>
              <a:gd name="T9" fmla="*/ -1073916400 h 21600"/>
              <a:gd name="T10" fmla="*/ 38235220 w 21600"/>
              <a:gd name="T11" fmla="*/ 15597568 h 21600"/>
              <a:gd name="T12" fmla="*/ 10799 w 21600"/>
              <a:gd name="T13" fmla="*/ 0 h 21600"/>
              <a:gd name="T14" fmla="*/ 21425 w 21600"/>
              <a:gd name="T15" fmla="*/ 1079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-1"/>
                </a:cubicBezTo>
                <a:cubicBezTo>
                  <a:pt x="15993" y="-1"/>
                  <a:pt x="20452" y="3696"/>
                  <a:pt x="21413" y="8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-1"/>
                </a:cubicBezTo>
                <a:cubicBezTo>
                  <a:pt x="15993" y="-1"/>
                  <a:pt x="20452" y="3696"/>
                  <a:pt x="21413" y="8800"/>
                </a:cubicBezTo>
              </a:path>
            </a:pathLst>
          </a:custGeom>
          <a:noFill/>
          <a:ln w="9398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7906" name="AutoShape 18"/>
          <p:cNvSpPr>
            <a:spLocks noChangeArrowheads="1"/>
          </p:cNvSpPr>
          <p:nvPr/>
        </p:nvSpPr>
        <p:spPr bwMode="auto">
          <a:xfrm>
            <a:off x="3877308" y="3709726"/>
            <a:ext cx="1113021" cy="625340"/>
          </a:xfrm>
          <a:prstGeom prst="roundRect">
            <a:avLst>
              <a:gd name="adj" fmla="val 4497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200" b="0" i="1">
                <a:solidFill>
                  <a:srgbClr val="FF0000"/>
                </a:solidFill>
                <a:latin typeface="Arial Unicode MS" charset="0"/>
                <a:cs typeface="MS Gothic" charset="0"/>
              </a:rPr>
              <a:t>prise de 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200" b="0" i="1" dirty="0">
                <a:solidFill>
                  <a:srgbClr val="FF0000"/>
                </a:solidFill>
                <a:latin typeface="Arial Unicode MS" charset="0"/>
                <a:cs typeface="MS Gothic" charset="0"/>
              </a:rPr>
              <a:t>conscience</a:t>
            </a:r>
          </a:p>
        </p:txBody>
      </p:sp>
      <p:sp>
        <p:nvSpPr>
          <p:cNvPr id="37907" name="AutoShape 19"/>
          <p:cNvSpPr>
            <a:spLocks/>
          </p:cNvSpPr>
          <p:nvPr/>
        </p:nvSpPr>
        <p:spPr bwMode="auto">
          <a:xfrm rot="10800000" flipV="1">
            <a:off x="3692524" y="4225256"/>
            <a:ext cx="1444625" cy="717550"/>
          </a:xfrm>
          <a:custGeom>
            <a:avLst/>
            <a:gdLst>
              <a:gd name="G0" fmla="sin 10800 -9223559"/>
              <a:gd name="G1" fmla="+- G0 10800 0"/>
              <a:gd name="G2" fmla="cos 10800 -9223559"/>
              <a:gd name="G3" fmla="+- G2 10800 0"/>
              <a:gd name="G4" fmla="sin 10800 -2427500"/>
              <a:gd name="G5" fmla="+- G4 10800 0"/>
              <a:gd name="G6" fmla="cos 10800 -2427500"/>
              <a:gd name="G7" fmla="+- G6 10800 0"/>
              <a:gd name="T0" fmla="*/ 18968576 w 21600"/>
              <a:gd name="T1" fmla="*/ 2099585248 h 21600"/>
              <a:gd name="T2" fmla="*/ 16039892 w 21600"/>
              <a:gd name="T3" fmla="*/ 0 h 21600"/>
              <a:gd name="T4" fmla="*/ 64 w 21600"/>
              <a:gd name="T5" fmla="*/ 18787659 h 21600"/>
              <a:gd name="T6" fmla="*/ 0 w 21600"/>
              <a:gd name="T7" fmla="*/ 16 h 21600"/>
              <a:gd name="T8" fmla="*/ -1073916264 w 21600"/>
              <a:gd name="T9" fmla="*/ -1073916400 h 21600"/>
              <a:gd name="T10" fmla="*/ 38235220 w 21600"/>
              <a:gd name="T11" fmla="*/ 11796480 h 21600"/>
              <a:gd name="T12" fmla="*/ 2539 w 21600"/>
              <a:gd name="T13" fmla="*/ 0 h 21600"/>
              <a:gd name="T14" fmla="*/ 19405 w 21600"/>
              <a:gd name="T15" fmla="*/ 1079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2437" y="3965"/>
                </a:moveTo>
                <a:cubicBezTo>
                  <a:pt x="4488" y="1455"/>
                  <a:pt x="7558" y="-1"/>
                  <a:pt x="10800" y="-1"/>
                </a:cubicBezTo>
                <a:cubicBezTo>
                  <a:pt x="14187" y="-1"/>
                  <a:pt x="17379" y="1589"/>
                  <a:pt x="19420" y="429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2437" y="3965"/>
                </a:moveTo>
                <a:cubicBezTo>
                  <a:pt x="4488" y="1455"/>
                  <a:pt x="7558" y="-1"/>
                  <a:pt x="10800" y="-1"/>
                </a:cubicBezTo>
                <a:cubicBezTo>
                  <a:pt x="14187" y="-1"/>
                  <a:pt x="17379" y="1589"/>
                  <a:pt x="19420" y="4293"/>
                </a:cubicBezTo>
              </a:path>
            </a:pathLst>
          </a:custGeom>
          <a:noFill/>
          <a:ln w="9398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7908" name="AutoShape 20"/>
          <p:cNvSpPr>
            <a:spLocks noChangeArrowheads="1"/>
          </p:cNvSpPr>
          <p:nvPr/>
        </p:nvSpPr>
        <p:spPr bwMode="auto">
          <a:xfrm>
            <a:off x="3133724" y="2834610"/>
            <a:ext cx="1457167" cy="376380"/>
          </a:xfrm>
          <a:prstGeom prst="roundRect">
            <a:avLst>
              <a:gd name="adj" fmla="val 4497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200" b="0" i="1">
                <a:solidFill>
                  <a:srgbClr val="000066"/>
                </a:solidFill>
                <a:latin typeface="Arial Unicode MS" charset="0"/>
                <a:cs typeface="MS Gothic" charset="0"/>
              </a:rPr>
              <a:t>conceptualisation</a:t>
            </a:r>
          </a:p>
        </p:txBody>
      </p:sp>
      <p:sp>
        <p:nvSpPr>
          <p:cNvPr id="37909" name="AutoShape 21"/>
          <p:cNvSpPr>
            <a:spLocks/>
          </p:cNvSpPr>
          <p:nvPr/>
        </p:nvSpPr>
        <p:spPr bwMode="auto">
          <a:xfrm rot="7320000" flipH="1">
            <a:off x="2878930" y="2300416"/>
            <a:ext cx="731838" cy="720725"/>
          </a:xfrm>
          <a:custGeom>
            <a:avLst/>
            <a:gdLst>
              <a:gd name="G0" fmla="sin 10800 17694720"/>
              <a:gd name="G1" fmla="+- G0 10800 0"/>
              <a:gd name="G2" fmla="cos 10800 17694720"/>
              <a:gd name="G3" fmla="+- G2 10800 0"/>
              <a:gd name="G4" fmla="sin 10800 -698780"/>
              <a:gd name="G5" fmla="+- G4 10800 0"/>
              <a:gd name="G6" fmla="cos 10800 -698780"/>
              <a:gd name="G7" fmla="+- G6 10800 0"/>
              <a:gd name="T0" fmla="*/ 18968576 w 21600"/>
              <a:gd name="T1" fmla="*/ 2099561520 h 21600"/>
              <a:gd name="T2" fmla="*/ 16039892 w 21600"/>
              <a:gd name="T3" fmla="*/ 0 h 21600"/>
              <a:gd name="T4" fmla="*/ 64 w 21600"/>
              <a:gd name="T5" fmla="*/ 18787659 h 21600"/>
              <a:gd name="T6" fmla="*/ 0 w 21600"/>
              <a:gd name="T7" fmla="*/ 16 h 21600"/>
              <a:gd name="T8" fmla="*/ -1073916264 w 21600"/>
              <a:gd name="T9" fmla="*/ -1073916400 h 21600"/>
              <a:gd name="T10" fmla="*/ 38235220 w 21600"/>
              <a:gd name="T11" fmla="*/ 15597568 h 21600"/>
              <a:gd name="T12" fmla="*/ 10799 w 21600"/>
              <a:gd name="T13" fmla="*/ 0 h 21600"/>
              <a:gd name="T14" fmla="*/ 21425 w 21600"/>
              <a:gd name="T15" fmla="*/ 1079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-1"/>
                </a:cubicBezTo>
                <a:cubicBezTo>
                  <a:pt x="15993" y="-1"/>
                  <a:pt x="20452" y="3696"/>
                  <a:pt x="21413" y="8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-1"/>
                </a:cubicBezTo>
                <a:cubicBezTo>
                  <a:pt x="15993" y="-1"/>
                  <a:pt x="20452" y="3696"/>
                  <a:pt x="21413" y="8800"/>
                </a:cubicBezTo>
              </a:path>
            </a:pathLst>
          </a:custGeom>
          <a:noFill/>
          <a:ln w="9398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7910" name="AutoShape 22"/>
          <p:cNvSpPr>
            <a:spLocks noChangeArrowheads="1"/>
          </p:cNvSpPr>
          <p:nvPr/>
        </p:nvSpPr>
        <p:spPr bwMode="auto">
          <a:xfrm>
            <a:off x="4843462" y="2834610"/>
            <a:ext cx="1438341" cy="376380"/>
          </a:xfrm>
          <a:prstGeom prst="roundRect">
            <a:avLst>
              <a:gd name="adj" fmla="val 4497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200" b="0" i="1">
                <a:solidFill>
                  <a:srgbClr val="000066"/>
                </a:solidFill>
                <a:latin typeface="Arial Unicode MS" charset="0"/>
                <a:cs typeface="MS Gothic" charset="0"/>
              </a:rPr>
              <a:t>procéduralisation</a:t>
            </a:r>
            <a:endParaRPr lang="fr-FR" sz="1200" b="0" i="1" dirty="0">
              <a:solidFill>
                <a:srgbClr val="000066"/>
              </a:solidFill>
              <a:latin typeface="Arial Unicode MS" charset="0"/>
              <a:cs typeface="MS Gothic" charset="0"/>
            </a:endParaRPr>
          </a:p>
        </p:txBody>
      </p:sp>
      <p:sp>
        <p:nvSpPr>
          <p:cNvPr id="37912" name="AutoShape 24"/>
          <p:cNvSpPr>
            <a:spLocks/>
          </p:cNvSpPr>
          <p:nvPr/>
        </p:nvSpPr>
        <p:spPr bwMode="auto">
          <a:xfrm rot="14280000" flipH="1" flipV="1">
            <a:off x="5255417" y="3700591"/>
            <a:ext cx="731838" cy="720725"/>
          </a:xfrm>
          <a:custGeom>
            <a:avLst/>
            <a:gdLst>
              <a:gd name="G0" fmla="sin 10800 17694720"/>
              <a:gd name="G1" fmla="+- G0 10800 0"/>
              <a:gd name="G2" fmla="cos 10800 17694720"/>
              <a:gd name="G3" fmla="+- G2 10800 0"/>
              <a:gd name="G4" fmla="sin 10800 -698780"/>
              <a:gd name="G5" fmla="+- G4 10800 0"/>
              <a:gd name="G6" fmla="cos 10800 -698780"/>
              <a:gd name="G7" fmla="+- G6 10800 0"/>
              <a:gd name="T0" fmla="*/ 15597568 w 21600"/>
              <a:gd name="T1" fmla="*/ 0 h 21600"/>
              <a:gd name="T2" fmla="*/ 4 w 21600"/>
              <a:gd name="T3" fmla="*/ 125021952 h 21600"/>
              <a:gd name="T4" fmla="*/ 0 w 21600"/>
              <a:gd name="T5" fmla="*/ 18968576 h 21600"/>
              <a:gd name="T6" fmla="*/ 0 w 21600"/>
              <a:gd name="T7" fmla="*/ 16 h 21600"/>
              <a:gd name="T8" fmla="*/ -1073916264 w 21600"/>
              <a:gd name="T9" fmla="*/ -1073916400 h 21600"/>
              <a:gd name="T10" fmla="*/ 38235220 w 21600"/>
              <a:gd name="T11" fmla="*/ 15597568 h 21600"/>
              <a:gd name="T12" fmla="*/ 10799 w 21600"/>
              <a:gd name="T13" fmla="*/ 0 h 21600"/>
              <a:gd name="T14" fmla="*/ 21425 w 21600"/>
              <a:gd name="T15" fmla="*/ 1079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-1"/>
                </a:cubicBezTo>
                <a:cubicBezTo>
                  <a:pt x="15993" y="-1"/>
                  <a:pt x="20452" y="3696"/>
                  <a:pt x="21413" y="8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-1"/>
                </a:cubicBezTo>
                <a:cubicBezTo>
                  <a:pt x="15993" y="-1"/>
                  <a:pt x="20452" y="3696"/>
                  <a:pt x="21413" y="8800"/>
                </a:cubicBezTo>
              </a:path>
            </a:pathLst>
          </a:custGeom>
          <a:noFill/>
          <a:ln w="9398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7913" name="AutoShape 25"/>
          <p:cNvSpPr>
            <a:spLocks/>
          </p:cNvSpPr>
          <p:nvPr/>
        </p:nvSpPr>
        <p:spPr bwMode="auto">
          <a:xfrm rot="10800000" flipH="1">
            <a:off x="5881688" y="3864897"/>
            <a:ext cx="827087" cy="1006475"/>
          </a:xfrm>
          <a:custGeom>
            <a:avLst/>
            <a:gdLst>
              <a:gd name="G0" fmla="sin 10800 -10023131"/>
              <a:gd name="G1" fmla="+- G0 10800 0"/>
              <a:gd name="G2" fmla="cos 10800 -10023131"/>
              <a:gd name="G3" fmla="+- G2 10800 0"/>
              <a:gd name="G4" fmla="sin 10800 -1663105"/>
              <a:gd name="G5" fmla="+- G4 10800 0"/>
              <a:gd name="G6" fmla="cos 10800 -1663105"/>
              <a:gd name="G7" fmla="+- G6 10800 0"/>
              <a:gd name="T0" fmla="*/ 15597568 w 21600"/>
              <a:gd name="T1" fmla="*/ 1 h 21600"/>
              <a:gd name="T2" fmla="*/ 4 w 21600"/>
              <a:gd name="T3" fmla="*/ 125021952 h 21600"/>
              <a:gd name="T4" fmla="*/ 1 w 21600"/>
              <a:gd name="T5" fmla="*/ 18968576 h 21600"/>
              <a:gd name="T6" fmla="*/ 0 w 21600"/>
              <a:gd name="T7" fmla="*/ 16 h 21600"/>
              <a:gd name="T8" fmla="*/ -1073916264 w 21600"/>
              <a:gd name="T9" fmla="*/ -1073916400 h 21600"/>
              <a:gd name="T10" fmla="*/ 38235220 w 21600"/>
              <a:gd name="T11" fmla="*/ 11796480 h 21600"/>
              <a:gd name="T12" fmla="*/ 1291 w 21600"/>
              <a:gd name="T13" fmla="*/ 0 h 21600"/>
              <a:gd name="T14" fmla="*/ 20559 w 21600"/>
              <a:gd name="T15" fmla="*/ 1079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1182" y="5886"/>
                </a:moveTo>
                <a:cubicBezTo>
                  <a:pt x="3028" y="2273"/>
                  <a:pt x="6743" y="-1"/>
                  <a:pt x="10800" y="-1"/>
                </a:cubicBezTo>
                <a:cubicBezTo>
                  <a:pt x="14971" y="-1"/>
                  <a:pt x="18769" y="2402"/>
                  <a:pt x="20557" y="617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182" y="5886"/>
                </a:moveTo>
                <a:cubicBezTo>
                  <a:pt x="3028" y="2273"/>
                  <a:pt x="6743" y="-1"/>
                  <a:pt x="10800" y="-1"/>
                </a:cubicBezTo>
                <a:cubicBezTo>
                  <a:pt x="14971" y="-1"/>
                  <a:pt x="18769" y="2402"/>
                  <a:pt x="20557" y="6170"/>
                </a:cubicBezTo>
              </a:path>
            </a:pathLst>
          </a:custGeom>
          <a:noFill/>
          <a:ln w="9398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7914" name="AutoShape 26"/>
          <p:cNvSpPr>
            <a:spLocks noChangeArrowheads="1"/>
          </p:cNvSpPr>
          <p:nvPr/>
        </p:nvSpPr>
        <p:spPr bwMode="auto">
          <a:xfrm>
            <a:off x="837983" y="5149185"/>
            <a:ext cx="1733988" cy="376380"/>
          </a:xfrm>
          <a:prstGeom prst="roundRect">
            <a:avLst>
              <a:gd name="adj" fmla="val 4497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200" b="0" i="1" dirty="0" smtClean="0">
                <a:solidFill>
                  <a:srgbClr val="000066"/>
                </a:solidFill>
                <a:latin typeface="Arial Unicode MS" charset="0"/>
                <a:cs typeface="MS Gothic" charset="0"/>
              </a:rPr>
              <a:t>Mémorisation littérale</a:t>
            </a:r>
            <a:endParaRPr lang="fr-FR" sz="1200" b="0" i="1" dirty="0">
              <a:solidFill>
                <a:srgbClr val="000066"/>
              </a:solidFill>
              <a:latin typeface="Arial Unicode MS" charset="0"/>
              <a:cs typeface="MS Gothic" charset="0"/>
            </a:endParaRPr>
          </a:p>
        </p:txBody>
      </p:sp>
      <p:sp>
        <p:nvSpPr>
          <p:cNvPr id="37911" name="AutoShape 23"/>
          <p:cNvSpPr>
            <a:spLocks/>
          </p:cNvSpPr>
          <p:nvPr/>
        </p:nvSpPr>
        <p:spPr bwMode="auto">
          <a:xfrm rot="14280000">
            <a:off x="5176042" y="2300416"/>
            <a:ext cx="731838" cy="720725"/>
          </a:xfrm>
          <a:custGeom>
            <a:avLst/>
            <a:gdLst>
              <a:gd name="G0" fmla="sin 10800 17694720"/>
              <a:gd name="G1" fmla="+- G0 10800 0"/>
              <a:gd name="G2" fmla="cos 10800 17694720"/>
              <a:gd name="G3" fmla="+- G2 10800 0"/>
              <a:gd name="G4" fmla="sin 10800 -698780"/>
              <a:gd name="G5" fmla="+- G4 10800 0"/>
              <a:gd name="G6" fmla="cos 10800 -698780"/>
              <a:gd name="G7" fmla="+- G6 10800 0"/>
              <a:gd name="T0" fmla="*/ 18968576 w 21600"/>
              <a:gd name="T1" fmla="*/ 2099553120 h 21600"/>
              <a:gd name="T2" fmla="*/ 16039892 w 21600"/>
              <a:gd name="T3" fmla="*/ 0 h 21600"/>
              <a:gd name="T4" fmla="*/ 64 w 21600"/>
              <a:gd name="T5" fmla="*/ 18787659 h 21600"/>
              <a:gd name="T6" fmla="*/ 0 w 21600"/>
              <a:gd name="T7" fmla="*/ 16 h 21600"/>
              <a:gd name="T8" fmla="*/ -1073916264 w 21600"/>
              <a:gd name="T9" fmla="*/ -1073916400 h 21600"/>
              <a:gd name="T10" fmla="*/ 38235220 w 21600"/>
              <a:gd name="T11" fmla="*/ 15597568 h 21600"/>
              <a:gd name="T12" fmla="*/ 10799 w 21600"/>
              <a:gd name="T13" fmla="*/ 0 h 21600"/>
              <a:gd name="T14" fmla="*/ 21425 w 21600"/>
              <a:gd name="T15" fmla="*/ 1079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-1"/>
                </a:cubicBezTo>
                <a:cubicBezTo>
                  <a:pt x="15993" y="-1"/>
                  <a:pt x="20452" y="3696"/>
                  <a:pt x="21413" y="8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-1"/>
                </a:cubicBezTo>
                <a:cubicBezTo>
                  <a:pt x="15993" y="-1"/>
                  <a:pt x="20452" y="3696"/>
                  <a:pt x="21413" y="8800"/>
                </a:cubicBezTo>
              </a:path>
            </a:pathLst>
          </a:custGeom>
          <a:noFill/>
          <a:ln w="9398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7915" name="AutoShape 27"/>
          <p:cNvSpPr>
            <a:spLocks/>
          </p:cNvSpPr>
          <p:nvPr/>
        </p:nvSpPr>
        <p:spPr bwMode="auto">
          <a:xfrm rot="7320000" flipH="1">
            <a:off x="1007267" y="4605466"/>
            <a:ext cx="731838" cy="720725"/>
          </a:xfrm>
          <a:custGeom>
            <a:avLst/>
            <a:gdLst>
              <a:gd name="G0" fmla="sin 10800 17694720"/>
              <a:gd name="G1" fmla="+- G0 10800 0"/>
              <a:gd name="G2" fmla="cos 10800 17694720"/>
              <a:gd name="G3" fmla="+- G2 10800 0"/>
              <a:gd name="G4" fmla="sin 10800 -698780"/>
              <a:gd name="G5" fmla="+- G4 10800 0"/>
              <a:gd name="G6" fmla="cos 10800 -698780"/>
              <a:gd name="G7" fmla="+- G6 10800 0"/>
              <a:gd name="T0" fmla="*/ 18968576 w 21600"/>
              <a:gd name="T1" fmla="*/ 2099528608 h 21600"/>
              <a:gd name="T2" fmla="*/ 16039892 w 21600"/>
              <a:gd name="T3" fmla="*/ 0 h 21600"/>
              <a:gd name="T4" fmla="*/ 64 w 21600"/>
              <a:gd name="T5" fmla="*/ 18787659 h 21600"/>
              <a:gd name="T6" fmla="*/ 0 w 21600"/>
              <a:gd name="T7" fmla="*/ 16 h 21600"/>
              <a:gd name="T8" fmla="*/ -1073916264 w 21600"/>
              <a:gd name="T9" fmla="*/ -1073916400 h 21600"/>
              <a:gd name="T10" fmla="*/ 38235220 w 21600"/>
              <a:gd name="T11" fmla="*/ 15597568 h 21600"/>
              <a:gd name="T12" fmla="*/ 10799 w 21600"/>
              <a:gd name="T13" fmla="*/ 0 h 21600"/>
              <a:gd name="T14" fmla="*/ 21425 w 21600"/>
              <a:gd name="T15" fmla="*/ 1079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-1"/>
                </a:cubicBezTo>
                <a:cubicBezTo>
                  <a:pt x="15993" y="-1"/>
                  <a:pt x="20452" y="3696"/>
                  <a:pt x="21413" y="8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-1"/>
                </a:cubicBezTo>
                <a:cubicBezTo>
                  <a:pt x="15993" y="-1"/>
                  <a:pt x="20452" y="3696"/>
                  <a:pt x="21413" y="8800"/>
                </a:cubicBezTo>
              </a:path>
            </a:pathLst>
          </a:custGeom>
          <a:noFill/>
          <a:ln w="9398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121762" y="6488668"/>
            <a:ext cx="3022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Musial</a:t>
            </a:r>
            <a:r>
              <a:rPr lang="fr-FR" dirty="0" smtClean="0"/>
              <a:t>, </a:t>
            </a:r>
            <a:r>
              <a:rPr lang="fr-FR" dirty="0" err="1" smtClean="0"/>
              <a:t>Pradère</a:t>
            </a:r>
            <a:r>
              <a:rPr lang="fr-FR" dirty="0" smtClean="0"/>
              <a:t> &amp; Tricot, 2012</a:t>
            </a:r>
            <a:endParaRPr lang="fr-FR" dirty="0"/>
          </a:p>
        </p:txBody>
      </p:sp>
      <p:sp>
        <p:nvSpPr>
          <p:cNvPr id="30" name="Oval 1"/>
          <p:cNvSpPr>
            <a:spLocks noChangeArrowheads="1"/>
          </p:cNvSpPr>
          <p:nvPr/>
        </p:nvSpPr>
        <p:spPr bwMode="auto">
          <a:xfrm>
            <a:off x="2519363" y="1774156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800">
                <a:effectLst>
                  <a:outerShdw blurRad="38100" dist="38100" dir="2700000" algn="tl">
                    <a:srgbClr val="DDDDDD"/>
                  </a:outerShdw>
                </a:effectLst>
                <a:cs typeface="MS Gothic" charset="0"/>
              </a:rPr>
              <a:t>CONCEPT</a:t>
            </a:r>
          </a:p>
        </p:txBody>
      </p:sp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4895848" y="1774156"/>
            <a:ext cx="1368425" cy="8636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800">
                <a:effectLst>
                  <a:outerShdw blurRad="38100" dist="38100" dir="2700000" algn="tl">
                    <a:srgbClr val="DDDDDD"/>
                  </a:outerShdw>
                </a:effectLst>
                <a:cs typeface="MS Gothic" charset="0"/>
              </a:rPr>
              <a:t>METHODE</a:t>
            </a:r>
          </a:p>
        </p:txBody>
      </p:sp>
      <p:sp>
        <p:nvSpPr>
          <p:cNvPr id="31" name="Oval 2"/>
          <p:cNvSpPr>
            <a:spLocks noChangeArrowheads="1"/>
          </p:cNvSpPr>
          <p:nvPr/>
        </p:nvSpPr>
        <p:spPr bwMode="auto">
          <a:xfrm>
            <a:off x="6551613" y="4245894"/>
            <a:ext cx="1152525" cy="5762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600" dirty="0">
                <a:effectLst>
                  <a:outerShdw blurRad="38100" dist="38100" dir="2700000" algn="tl">
                    <a:srgbClr val="DDDDDD"/>
                  </a:outerShdw>
                </a:effectLst>
                <a:cs typeface="MS Gothic" charset="0"/>
              </a:rPr>
              <a:t>automatisme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100" b="0" i="1" dirty="0">
                <a:cs typeface="MS Gothic" charset="0"/>
              </a:rPr>
              <a:t>(non contrôlé)</a:t>
            </a:r>
          </a:p>
        </p:txBody>
      </p:sp>
      <p:sp>
        <p:nvSpPr>
          <p:cNvPr id="32" name="Oval 3"/>
          <p:cNvSpPr>
            <a:spLocks noChangeArrowheads="1"/>
          </p:cNvSpPr>
          <p:nvPr/>
        </p:nvSpPr>
        <p:spPr bwMode="auto">
          <a:xfrm>
            <a:off x="4968875" y="4245894"/>
            <a:ext cx="1152525" cy="576262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600" dirty="0">
                <a:effectLst>
                  <a:outerShdw blurRad="38100" dist="38100" dir="2700000" algn="tl">
                    <a:srgbClr val="DDDDDD"/>
                  </a:outerShdw>
                </a:effectLst>
                <a:cs typeface="MS Gothic" charset="0"/>
              </a:rPr>
              <a:t>savoir-faire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100" b="0" i="1" dirty="0">
                <a:cs typeface="MS Gothic" charset="0"/>
              </a:rPr>
              <a:t>(contrôlé)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3663769" y="1099321"/>
            <a:ext cx="1451336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ctr" eaLnBrk="1" hangingPunct="1">
              <a:defRPr/>
            </a:pPr>
            <a:r>
              <a:rPr lang="fr-FR" sz="1600" b="0" i="1" dirty="0" smtClean="0">
                <a:solidFill>
                  <a:schemeClr val="tx1"/>
                </a:solidFill>
              </a:rPr>
              <a:t>Connaissance </a:t>
            </a:r>
          </a:p>
          <a:p>
            <a:pPr algn="ctr" eaLnBrk="1" hangingPunct="1">
              <a:defRPr/>
            </a:pPr>
            <a:r>
              <a:rPr lang="fr-FR" sz="1600" b="0" i="1" dirty="0" smtClean="0">
                <a:solidFill>
                  <a:schemeClr val="tx1"/>
                </a:solidFill>
              </a:rPr>
              <a:t>générale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0" y="3065002"/>
            <a:ext cx="1439861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ctr" eaLnBrk="1" hangingPunct="1">
              <a:defRPr/>
            </a:pPr>
            <a:r>
              <a:rPr lang="fr-FR" sz="1600" b="0" i="1" dirty="0" smtClean="0">
                <a:solidFill>
                  <a:schemeClr val="tx1"/>
                </a:solidFill>
              </a:rPr>
              <a:t>Connaissance</a:t>
            </a:r>
          </a:p>
          <a:p>
            <a:pPr algn="ctr" eaLnBrk="1" hangingPunct="1">
              <a:defRPr/>
            </a:pPr>
            <a:r>
              <a:rPr lang="fr-FR" sz="1600" b="0" i="1" dirty="0" smtClean="0">
                <a:solidFill>
                  <a:schemeClr val="tx1"/>
                </a:solidFill>
              </a:rPr>
              <a:t> déclarative</a:t>
            </a: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792162" y="4245894"/>
            <a:ext cx="1368425" cy="5762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600" i="1" dirty="0">
                <a:effectLst>
                  <a:outerShdw blurRad="38100" dist="38100" dir="2700000" algn="tl">
                    <a:srgbClr val="DDDDDD"/>
                  </a:outerShdw>
                </a:effectLst>
                <a:cs typeface="MS Gothic" charset="0"/>
              </a:rPr>
              <a:t>trace  littérale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100" b="0" i="1" dirty="0">
                <a:cs typeface="MS Gothic" charset="0"/>
              </a:rPr>
              <a:t>(connaissance de forme)</a:t>
            </a:r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2519363" y="4245894"/>
            <a:ext cx="1368425" cy="5762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600" dirty="0">
                <a:effectLst>
                  <a:outerShdw blurRad="38100" dist="38100" dir="2700000" algn="tl">
                    <a:srgbClr val="DDDDDD"/>
                  </a:outerShdw>
                </a:effectLst>
                <a:cs typeface="MS Gothic" charset="0"/>
              </a:rPr>
              <a:t>représentation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100" b="0" i="1" dirty="0">
                <a:cs typeface="MS Gothic" charset="0"/>
              </a:rPr>
              <a:t>(connaissance de fond) </a:t>
            </a:r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>
            <a:off x="1295400" y="3358481"/>
            <a:ext cx="6337300" cy="1588"/>
          </a:xfrm>
          <a:prstGeom prst="line">
            <a:avLst/>
          </a:prstGeom>
          <a:noFill/>
          <a:ln w="28440">
            <a:solidFill>
              <a:srgbClr val="808080"/>
            </a:solidFill>
            <a:prstDash val="sysDot"/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39" name="Line 11"/>
          <p:cNvSpPr>
            <a:spLocks noChangeShapeType="1"/>
          </p:cNvSpPr>
          <p:nvPr/>
        </p:nvSpPr>
        <p:spPr bwMode="auto">
          <a:xfrm>
            <a:off x="4390752" y="1787958"/>
            <a:ext cx="21946" cy="4194928"/>
          </a:xfrm>
          <a:prstGeom prst="line">
            <a:avLst/>
          </a:prstGeom>
          <a:noFill/>
          <a:ln w="28440">
            <a:solidFill>
              <a:srgbClr val="808080"/>
            </a:solidFill>
            <a:prstDash val="sysDot"/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7511717" y="3065002"/>
            <a:ext cx="1416383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ctr" eaLnBrk="1" hangingPunct="1">
              <a:defRPr/>
            </a:pPr>
            <a:r>
              <a:rPr lang="fr-FR" sz="1600" b="0" i="1" dirty="0" smtClean="0">
                <a:solidFill>
                  <a:schemeClr val="tx1"/>
                </a:solidFill>
              </a:rPr>
              <a:t>Connaissance</a:t>
            </a:r>
          </a:p>
          <a:p>
            <a:pPr algn="ctr" eaLnBrk="1" hangingPunct="1">
              <a:defRPr/>
            </a:pPr>
            <a:r>
              <a:rPr lang="fr-FR" sz="1600" b="0" i="1" dirty="0" smtClean="0">
                <a:solidFill>
                  <a:schemeClr val="tx1"/>
                </a:solidFill>
              </a:rPr>
              <a:t> procédurale</a:t>
            </a: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3663767" y="6015582"/>
            <a:ext cx="1451337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 algn="ctr" eaLnBrk="1" hangingPunct="1">
              <a:defRPr/>
            </a:pPr>
            <a:r>
              <a:rPr lang="fr-FR" sz="1600" b="0" i="1" dirty="0" smtClean="0">
                <a:solidFill>
                  <a:schemeClr val="tx1"/>
                </a:solidFill>
              </a:rPr>
              <a:t>Connaissance </a:t>
            </a:r>
          </a:p>
          <a:p>
            <a:pPr algn="ctr" eaLnBrk="1" hangingPunct="1">
              <a:defRPr/>
            </a:pPr>
            <a:r>
              <a:rPr lang="fr-FR" sz="1600" b="0" i="1" dirty="0" smtClean="0">
                <a:solidFill>
                  <a:schemeClr val="tx1"/>
                </a:solidFill>
              </a:rPr>
              <a:t>particulière</a:t>
            </a:r>
          </a:p>
        </p:txBody>
      </p:sp>
    </p:spTree>
    <p:extLst>
      <p:ext uri="{BB962C8B-B14F-4D97-AF65-F5344CB8AC3E}">
        <p14:creationId xmlns:p14="http://schemas.microsoft.com/office/powerpoint/2010/main" val="7050257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Mémoriser et se remémorer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Mémoriser</a:t>
            </a:r>
          </a:p>
          <a:p>
            <a:pPr lvl="1"/>
            <a:r>
              <a:rPr lang="fr-FR" dirty="0" smtClean="0"/>
              <a:t>Processus automatique</a:t>
            </a:r>
          </a:p>
          <a:p>
            <a:pPr lvl="1"/>
            <a:r>
              <a:rPr lang="fr-FR" dirty="0" smtClean="0"/>
              <a:t>Processus contrôlé (mais comprendre ≠ apprendre par cœur)</a:t>
            </a:r>
          </a:p>
          <a:p>
            <a:pPr lvl="1"/>
            <a:r>
              <a:rPr lang="fr-FR" dirty="0" smtClean="0"/>
              <a:t>Processus prospectif</a:t>
            </a:r>
          </a:p>
          <a:p>
            <a:r>
              <a:rPr lang="fr-FR" dirty="0" smtClean="0"/>
              <a:t>Se remémorer</a:t>
            </a:r>
          </a:p>
          <a:p>
            <a:pPr lvl="1"/>
            <a:r>
              <a:rPr lang="fr-FR" dirty="0" smtClean="0"/>
              <a:t>Se rappeler</a:t>
            </a:r>
          </a:p>
          <a:p>
            <a:pPr lvl="1"/>
            <a:r>
              <a:rPr lang="fr-FR" dirty="0" smtClean="0"/>
              <a:t>Se souvenir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9763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Qu’est-ce qu’apprendre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Connaissances primaires et secondaires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 quoi sert l’école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Spécificité des apprentissages à l’école maternelle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Conclusion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12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Quelles différences avec une assistante maternelle ?</a:t>
            </a:r>
            <a:endParaRPr lang="fr-FR"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5594282" y="6396335"/>
            <a:ext cx="4883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  <a:latin typeface="Optima"/>
              </a:rPr>
              <a:t>Lacroix, </a:t>
            </a:r>
            <a:r>
              <a:rPr lang="fr-FR" dirty="0" err="1" smtClean="0">
                <a:solidFill>
                  <a:schemeClr val="tx1"/>
                </a:solidFill>
                <a:latin typeface="Optima"/>
              </a:rPr>
              <a:t>Gaux</a:t>
            </a:r>
            <a:r>
              <a:rPr lang="fr-FR" dirty="0">
                <a:solidFill>
                  <a:schemeClr val="tx1"/>
                </a:solidFill>
                <a:latin typeface="Optima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Optima"/>
              </a:rPr>
              <a:t>&amp; Weil</a:t>
            </a:r>
            <a:r>
              <a:rPr lang="fr-FR" dirty="0">
                <a:solidFill>
                  <a:schemeClr val="tx1"/>
                </a:solidFill>
                <a:latin typeface="Optima"/>
              </a:rPr>
              <a:t>-</a:t>
            </a:r>
            <a:r>
              <a:rPr lang="fr-FR" dirty="0" err="1" smtClean="0">
                <a:solidFill>
                  <a:schemeClr val="tx1"/>
                </a:solidFill>
                <a:latin typeface="Optima"/>
              </a:rPr>
              <a:t>Barais</a:t>
            </a:r>
            <a:r>
              <a:rPr lang="fr-FR" dirty="0" smtClean="0">
                <a:solidFill>
                  <a:schemeClr val="tx1"/>
                </a:solidFill>
                <a:latin typeface="Optima"/>
              </a:rPr>
              <a:t>, 2006</a:t>
            </a:r>
            <a:endParaRPr lang="fr-FR" dirty="0">
              <a:solidFill>
                <a:schemeClr val="tx1"/>
              </a:solidFill>
              <a:latin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3524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21" y="450099"/>
            <a:ext cx="8945779" cy="607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72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865" y="884125"/>
            <a:ext cx="8529762" cy="129626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864" y="2755900"/>
            <a:ext cx="8516063" cy="168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8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764704"/>
            <a:ext cx="7769225" cy="5904656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fr-FR" sz="2800" dirty="0" smtClean="0"/>
              <a:t>“L’école maternelle a plusieurs missions, ses effets doivent donc être évalués de façon différenciée</a:t>
            </a:r>
          </a:p>
          <a:p>
            <a:pPr>
              <a:buFont typeface="Arial"/>
              <a:buChar char="•"/>
            </a:pPr>
            <a:r>
              <a:rPr lang="fr-FR" sz="2800" dirty="0" smtClean="0"/>
              <a:t>On ne peut pas mesurer l’effet d’une scolarisation en maternelle en prenant seulement en compte le niveau des élèves en élémentaire:</a:t>
            </a:r>
          </a:p>
          <a:p>
            <a:pPr marL="800100" lvl="1" indent="-342900">
              <a:buFont typeface="Lucida Grande"/>
              <a:buChar char="-"/>
            </a:pPr>
            <a:r>
              <a:rPr lang="fr-FR" sz="2400" dirty="0" smtClean="0"/>
              <a:t>Il faut prendre en compte leur bien-être, le développement de leur compétences sociales et politiques </a:t>
            </a:r>
          </a:p>
          <a:p>
            <a:pPr marL="800100" lvl="1" indent="-342900">
              <a:buFont typeface="Lucida Grande"/>
              <a:buChar char="-"/>
            </a:pPr>
            <a:r>
              <a:rPr lang="fr-FR" sz="2400" dirty="0" smtClean="0"/>
              <a:t>Il faut aussi prendre en compte l’effet sur les parents et la vie sociale locale ” (Garnier, 2011)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676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FR" dirty="0" smtClean="0"/>
              <a:t>’oral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L’oral comme connaissance primaire (apprentissage adaptatif)</a:t>
            </a:r>
          </a:p>
          <a:p>
            <a:pPr marL="342900" lvl="1" indent="-342900">
              <a:buFont typeface="Arial"/>
              <a:buChar char="•"/>
            </a:pPr>
            <a:r>
              <a:rPr lang="fr-FR" sz="3200" dirty="0" smtClean="0"/>
              <a:t>L’oral comme moyen : les </a:t>
            </a:r>
            <a:r>
              <a:rPr lang="fr-FR" sz="3200" dirty="0"/>
              <a:t>tâches scolaires </a:t>
            </a:r>
            <a:r>
              <a:rPr lang="fr-FR" sz="3200" dirty="0" smtClean="0"/>
              <a:t>orales</a:t>
            </a:r>
          </a:p>
          <a:p>
            <a:r>
              <a:rPr lang="fr-FR" dirty="0" smtClean="0"/>
              <a:t>L’oral comme but</a:t>
            </a:r>
          </a:p>
          <a:p>
            <a:pPr lvl="1"/>
            <a:r>
              <a:rPr lang="fr-FR" dirty="0" smtClean="0"/>
              <a:t>L’oral littéraire</a:t>
            </a:r>
          </a:p>
          <a:p>
            <a:pPr lvl="1"/>
            <a:r>
              <a:rPr lang="fr-FR" dirty="0"/>
              <a:t>L</a:t>
            </a:r>
            <a:r>
              <a:rPr lang="fr-FR" dirty="0" smtClean="0"/>
              <a:t>es </a:t>
            </a:r>
            <a:r>
              <a:rPr lang="fr-FR" dirty="0"/>
              <a:t>connaissances sur le fonctionnement de sa </a:t>
            </a:r>
            <a:r>
              <a:rPr lang="fr-FR" dirty="0" smtClean="0"/>
              <a:t>propre langue </a:t>
            </a:r>
            <a:r>
              <a:rPr lang="fr-FR" dirty="0"/>
              <a:t>maternelle</a:t>
            </a:r>
          </a:p>
          <a:p>
            <a:pPr lvl="1"/>
            <a:r>
              <a:rPr lang="fr-FR" dirty="0" smtClean="0"/>
              <a:t>Des </a:t>
            </a:r>
            <a:r>
              <a:rPr lang="fr-FR" dirty="0"/>
              <a:t>connaissances pour fonctionner </a:t>
            </a:r>
            <a:r>
              <a:rPr lang="fr-FR" dirty="0" smtClean="0"/>
              <a:t>dans d’autres environnements (futurs)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2130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5240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dirty="0" smtClean="0"/>
              <a:t>Apprentissages implicites et explicites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 lnSpcReduction="10000"/>
          </a:bodyPr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Opti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800" dirty="0" smtClean="0"/>
              <a:t>Apprentissages adaptatifs : implicites</a:t>
            </a: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Font typeface="Optima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400" dirty="0" smtClean="0"/>
              <a:t>Apprendre sa langue maternelle, à reconna</a:t>
            </a:r>
            <a:r>
              <a:rPr lang="fr-FR" sz="2400" dirty="0" smtClean="0">
                <a:ea typeface="ＭＳ Ｐゴシック" charset="0"/>
                <a:cs typeface="ＭＳ Ｐゴシック" charset="0"/>
              </a:rPr>
              <a:t>ître des visages, à avoir des relations sociales, à se sortir de situations problèmes, à </a:t>
            </a:r>
            <a:r>
              <a:rPr lang="fr-FR" sz="2400" dirty="0" smtClean="0"/>
              <a:t>interagir physiquement avec son environnement par le mouvement</a:t>
            </a: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Font typeface="Optima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400" dirty="0" smtClean="0"/>
              <a:t>Exemples : l’accent de mots, l’approximation de quantités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Opti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800" dirty="0" smtClean="0"/>
              <a:t>Apprentissages non adaptatifs : explicites</a:t>
            </a: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Font typeface="Optima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400" dirty="0" smtClean="0"/>
              <a:t>Apprendre à lire, à écrire, une langue étrangère, à résoudre une équation</a:t>
            </a: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Font typeface="Optima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400" dirty="0" smtClean="0"/>
              <a:t>Requièrent des efforts, du temps, de la motivation et des stratégies</a:t>
            </a:r>
          </a:p>
        </p:txBody>
      </p:sp>
    </p:spTree>
    <p:extLst>
      <p:ext uri="{BB962C8B-B14F-4D97-AF65-F5344CB8AC3E}">
        <p14:creationId xmlns:p14="http://schemas.microsoft.com/office/powerpoint/2010/main" val="24334152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Résoudre des problèmes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Programmes </a:t>
            </a:r>
          </a:p>
          <a:p>
            <a:pPr marL="457200" lvl="1" indent="0">
              <a:buNone/>
            </a:pPr>
            <a:r>
              <a:rPr lang="fr-FR" dirty="0" smtClean="0"/>
              <a:t>2.2. Apprendre en réfléchissant et en résolvant des problèmes : Pour provoquer la réflexion des enfants, l'enseignant les met face à des problèmes </a:t>
            </a:r>
            <a:r>
              <a:rPr lang="fr-FR" dirty="0" smtClean="0">
                <a:solidFill>
                  <a:srgbClr val="FF0000"/>
                </a:solidFill>
              </a:rPr>
              <a:t>à leur portée</a:t>
            </a:r>
            <a:r>
              <a:rPr lang="fr-FR" dirty="0" smtClean="0"/>
              <a:t>.</a:t>
            </a:r>
          </a:p>
          <a:p>
            <a:r>
              <a:rPr lang="fr-FR" dirty="0" smtClean="0"/>
              <a:t>L’intérêt des problèmes résolus</a:t>
            </a:r>
          </a:p>
          <a:p>
            <a:r>
              <a:rPr lang="fr-FR" dirty="0" smtClean="0"/>
              <a:t>L’intérêt du guidage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90063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4096" y="280004"/>
            <a:ext cx="7559897" cy="857250"/>
          </a:xfrm>
        </p:spPr>
        <p:txBody>
          <a:bodyPr>
            <a:noAutofit/>
          </a:bodyPr>
          <a:lstStyle/>
          <a:p>
            <a:r>
              <a:rPr lang="fr-FR" sz="3600" dirty="0" smtClean="0"/>
              <a:t>Différents niveaux d’engagement dans les tâches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2428" y="1764406"/>
            <a:ext cx="7701566" cy="4097845"/>
          </a:xfrm>
        </p:spPr>
        <p:txBody>
          <a:bodyPr>
            <a:normAutofit fontScale="85000" lnSpcReduction="1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fr-FR" dirty="0" smtClean="0"/>
              <a:t>Passif (actif cognitivement) : lorsque </a:t>
            </a:r>
            <a:r>
              <a:rPr lang="fr-FR" dirty="0"/>
              <a:t>les </a:t>
            </a:r>
            <a:r>
              <a:rPr lang="fr-FR" dirty="0" smtClean="0"/>
              <a:t>élèves sont </a:t>
            </a:r>
            <a:r>
              <a:rPr lang="fr-FR" i="1" dirty="0" smtClean="0"/>
              <a:t>focalisés sur </a:t>
            </a:r>
            <a:r>
              <a:rPr lang="fr-FR" dirty="0" smtClean="0"/>
              <a:t>et </a:t>
            </a:r>
            <a:r>
              <a:rPr lang="fr-FR" i="1" dirty="0" smtClean="0"/>
              <a:t>reçoivent</a:t>
            </a:r>
            <a:r>
              <a:rPr lang="fr-FR" dirty="0" smtClean="0"/>
              <a:t> </a:t>
            </a:r>
            <a:r>
              <a:rPr lang="fr-FR" dirty="0"/>
              <a:t>des </a:t>
            </a:r>
            <a:r>
              <a:rPr lang="fr-FR" dirty="0" smtClean="0"/>
              <a:t>explications, ils leur accordent de l’attention. </a:t>
            </a:r>
          </a:p>
          <a:p>
            <a:pPr marL="385763" indent="-385763">
              <a:buFont typeface="+mj-lt"/>
              <a:buAutoNum type="arabicPeriod"/>
            </a:pPr>
            <a:r>
              <a:rPr lang="fr-FR" dirty="0" smtClean="0"/>
              <a:t>Actif : </a:t>
            </a:r>
            <a:r>
              <a:rPr lang="fr-FR" dirty="0"/>
              <a:t>lorsque les </a:t>
            </a:r>
            <a:r>
              <a:rPr lang="fr-FR" dirty="0" smtClean="0"/>
              <a:t>élèves manipulent </a:t>
            </a:r>
            <a:r>
              <a:rPr lang="fr-FR" i="1" dirty="0"/>
              <a:t>sélectivement</a:t>
            </a:r>
            <a:r>
              <a:rPr lang="fr-FR" dirty="0"/>
              <a:t> </a:t>
            </a:r>
            <a:r>
              <a:rPr lang="fr-FR" dirty="0" smtClean="0"/>
              <a:t>et </a:t>
            </a:r>
            <a:r>
              <a:rPr lang="fr-FR" i="1" dirty="0" smtClean="0"/>
              <a:t>physiquement</a:t>
            </a:r>
            <a:r>
              <a:rPr lang="fr-FR" dirty="0" smtClean="0"/>
              <a:t> les supports d'apprentissage</a:t>
            </a:r>
          </a:p>
          <a:p>
            <a:pPr marL="385763" indent="-385763">
              <a:buFont typeface="+mj-lt"/>
              <a:buAutoNum type="arabicPeriod"/>
            </a:pPr>
            <a:r>
              <a:rPr lang="fr-FR" dirty="0" smtClean="0"/>
              <a:t>Constructif : </a:t>
            </a:r>
            <a:r>
              <a:rPr lang="fr-FR" dirty="0"/>
              <a:t>lorsque les </a:t>
            </a:r>
            <a:r>
              <a:rPr lang="fr-FR" dirty="0" smtClean="0"/>
              <a:t>élèves </a:t>
            </a:r>
            <a:r>
              <a:rPr lang="fr-FR" i="1" dirty="0" smtClean="0"/>
              <a:t>génèrent</a:t>
            </a:r>
            <a:r>
              <a:rPr lang="fr-FR" dirty="0" smtClean="0"/>
              <a:t> </a:t>
            </a:r>
            <a:r>
              <a:rPr lang="fr-FR" dirty="0"/>
              <a:t>de l'information au-delà de ce qui a été </a:t>
            </a:r>
            <a:r>
              <a:rPr lang="fr-FR" dirty="0" smtClean="0"/>
              <a:t>présenté</a:t>
            </a:r>
          </a:p>
          <a:p>
            <a:pPr marL="385763" indent="-385763">
              <a:buFont typeface="+mj-lt"/>
              <a:buAutoNum type="arabicPeriod"/>
            </a:pPr>
            <a:r>
              <a:rPr lang="fr-FR" dirty="0" smtClean="0"/>
              <a:t>Interactif : lorsque deux (ou plus) élèves </a:t>
            </a:r>
            <a:r>
              <a:rPr lang="fr-FR" i="1" dirty="0" smtClean="0"/>
              <a:t>collaborent</a:t>
            </a:r>
            <a:r>
              <a:rPr lang="fr-FR" dirty="0" smtClean="0"/>
              <a:t> à </a:t>
            </a:r>
            <a:r>
              <a:rPr lang="fr-FR" dirty="0"/>
              <a:t>travers </a:t>
            </a:r>
            <a:r>
              <a:rPr lang="fr-FR" dirty="0" smtClean="0"/>
              <a:t>un dialogue à une </a:t>
            </a:r>
            <a:r>
              <a:rPr lang="fr-FR" i="1" dirty="0" err="1" smtClean="0"/>
              <a:t>co</a:t>
            </a:r>
            <a:r>
              <a:rPr lang="fr-FR" i="1" dirty="0" smtClean="0"/>
              <a:t>-construction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067944" y="6489403"/>
            <a:ext cx="1808820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350" dirty="0">
                <a:solidFill>
                  <a:srgbClr val="000000"/>
                </a:solidFill>
              </a:rPr>
              <a:t>(Chi &amp; </a:t>
            </a:r>
            <a:r>
              <a:rPr lang="fr-FR" sz="1350" dirty="0" err="1">
                <a:solidFill>
                  <a:srgbClr val="000000"/>
                </a:solidFill>
              </a:rPr>
              <a:t>Wylie</a:t>
            </a:r>
            <a:r>
              <a:rPr lang="fr-FR" sz="1350" dirty="0">
                <a:solidFill>
                  <a:srgbClr val="000000"/>
                </a:solidFill>
              </a:rPr>
              <a:t>, 2014) </a:t>
            </a:r>
          </a:p>
        </p:txBody>
      </p:sp>
    </p:spTree>
    <p:extLst>
      <p:ext uri="{BB962C8B-B14F-4D97-AF65-F5344CB8AC3E}">
        <p14:creationId xmlns:p14="http://schemas.microsoft.com/office/powerpoint/2010/main" val="101787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Qu’est-ce qu’apprendre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Connaissances primaires et secondaires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 quoi sert l’école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Spécificité des apprentissages à l’école maternelle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Conclusion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5174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34" y="94334"/>
            <a:ext cx="9002332" cy="1143000"/>
          </a:xfrm>
        </p:spPr>
        <p:txBody>
          <a:bodyPr>
            <a:noAutofit/>
          </a:bodyPr>
          <a:lstStyle/>
          <a:p>
            <a:r>
              <a:rPr lang="fr-FR" sz="3600" dirty="0" smtClean="0"/>
              <a:t>1. Il </a:t>
            </a:r>
            <a:r>
              <a:rPr lang="fr-FR" sz="3600" dirty="0"/>
              <a:t>est possible d’apprendre sans aller à </a:t>
            </a:r>
            <a:r>
              <a:rPr lang="fr-FR" sz="3600" dirty="0" smtClean="0"/>
              <a:t>l’école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787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Apprendre </a:t>
            </a:r>
            <a:r>
              <a:rPr lang="fr-FR" dirty="0"/>
              <a:t>pour s’adapter à </a:t>
            </a:r>
            <a:r>
              <a:rPr lang="fr-FR" dirty="0" smtClean="0"/>
              <a:t>son environnement</a:t>
            </a:r>
          </a:p>
          <a:p>
            <a:r>
              <a:rPr lang="fr-FR" dirty="0" smtClean="0"/>
              <a:t>L’expérience </a:t>
            </a:r>
            <a:r>
              <a:rPr lang="fr-FR" dirty="0"/>
              <a:t>de son environnement influence l’élaboration de connaissances </a:t>
            </a:r>
            <a:r>
              <a:rPr lang="fr-FR" dirty="0" smtClean="0"/>
              <a:t>nouvelles</a:t>
            </a:r>
          </a:p>
          <a:p>
            <a:r>
              <a:rPr lang="fr-FR" dirty="0" smtClean="0"/>
              <a:t>Les </a:t>
            </a:r>
            <a:r>
              <a:rPr lang="fr-FR" dirty="0"/>
              <a:t>sept caractéristiques des apprentissages </a:t>
            </a:r>
            <a:r>
              <a:rPr lang="fr-FR" dirty="0" smtClean="0"/>
              <a:t>adaptatifs </a:t>
            </a:r>
          </a:p>
          <a:p>
            <a:pPr lvl="1"/>
            <a:r>
              <a:rPr lang="fr-FR" dirty="0" smtClean="0"/>
              <a:t>pas ou peu d’attention</a:t>
            </a:r>
          </a:p>
          <a:p>
            <a:pPr lvl="1"/>
            <a:r>
              <a:rPr lang="fr-FR" dirty="0" smtClean="0"/>
              <a:t>implicites</a:t>
            </a:r>
          </a:p>
          <a:p>
            <a:pPr lvl="1"/>
            <a:r>
              <a:rPr lang="fr-FR" dirty="0" smtClean="0"/>
              <a:t>pas besoin de motivation</a:t>
            </a:r>
          </a:p>
          <a:p>
            <a:pPr lvl="1"/>
            <a:r>
              <a:rPr lang="fr-FR" dirty="0" smtClean="0"/>
              <a:t>fondés </a:t>
            </a:r>
            <a:r>
              <a:rPr lang="fr-FR" dirty="0"/>
              <a:t>sur des activités comme les relations sociales, l’imitation, l’exploration de l’environnement, le </a:t>
            </a:r>
            <a:r>
              <a:rPr lang="fr-FR" dirty="0" smtClean="0"/>
              <a:t>jeu</a:t>
            </a:r>
          </a:p>
          <a:p>
            <a:pPr lvl="1"/>
            <a:r>
              <a:rPr lang="fr-FR" dirty="0" smtClean="0"/>
              <a:t>généralisables</a:t>
            </a:r>
          </a:p>
          <a:p>
            <a:pPr lvl="1"/>
            <a:r>
              <a:rPr lang="fr-FR" dirty="0" smtClean="0"/>
              <a:t>complexes</a:t>
            </a:r>
          </a:p>
          <a:p>
            <a:pPr lvl="1"/>
            <a:r>
              <a:rPr lang="fr-FR" dirty="0" smtClean="0"/>
              <a:t>l’apprenant </a:t>
            </a:r>
            <a:r>
              <a:rPr lang="fr-FR" dirty="0"/>
              <a:t>fait ce qu’il apprend et il apprend ce qu’il </a:t>
            </a:r>
            <a:r>
              <a:rPr lang="fr-FR" dirty="0" smtClean="0"/>
              <a:t>fait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64701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2064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dirty="0" smtClean="0"/>
              <a:t>2.</a:t>
            </a:r>
            <a:r>
              <a:rPr lang="fr-FR" sz="3600" dirty="0"/>
              <a:t>	Ces apprentissages sont possibles dans bien des domaines de connaissances, domaines qu’il est possible de caractériser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53803"/>
            <a:ext cx="8229600" cy="3872360"/>
          </a:xfrm>
        </p:spPr>
        <p:txBody>
          <a:bodyPr/>
          <a:lstStyle/>
          <a:p>
            <a:r>
              <a:rPr lang="fr-FR" dirty="0" smtClean="0"/>
              <a:t>Apprendre des connaissances primaires</a:t>
            </a:r>
          </a:p>
          <a:p>
            <a:pPr lvl="1"/>
            <a:r>
              <a:rPr lang="fr-FR" dirty="0" smtClean="0"/>
              <a:t>Par adaptation à l’environnement</a:t>
            </a:r>
          </a:p>
          <a:p>
            <a:r>
              <a:rPr lang="fr-FR" dirty="0" smtClean="0"/>
              <a:t>Apprendre des connaissances secondaires</a:t>
            </a:r>
          </a:p>
          <a:p>
            <a:pPr lvl="1"/>
            <a:r>
              <a:rPr lang="fr-FR" dirty="0" smtClean="0"/>
              <a:t>Si pratique quotidienne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04703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/>
              <a:t>3	Il est possible de caractériser les domaines de connaissances que l’on ne peut apprendre qu’à l’école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4558"/>
            <a:ext cx="8229600" cy="4271605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Caractéristiques </a:t>
            </a:r>
            <a:r>
              <a:rPr lang="fr-FR" dirty="0"/>
              <a:t>des connaissances </a:t>
            </a:r>
            <a:r>
              <a:rPr lang="fr-FR" dirty="0" smtClean="0"/>
              <a:t>secondaires</a:t>
            </a:r>
          </a:p>
          <a:p>
            <a:pPr lvl="1"/>
            <a:r>
              <a:rPr lang="fr-FR" dirty="0"/>
              <a:t>a</a:t>
            </a:r>
            <a:r>
              <a:rPr lang="fr-FR" dirty="0" smtClean="0"/>
              <a:t>ttention nécessaire</a:t>
            </a:r>
            <a:endParaRPr lang="fr-FR" dirty="0"/>
          </a:p>
          <a:p>
            <a:pPr lvl="1"/>
            <a:r>
              <a:rPr lang="fr-FR" dirty="0" smtClean="0"/>
              <a:t>explicites</a:t>
            </a:r>
            <a:endParaRPr lang="fr-FR" dirty="0"/>
          </a:p>
          <a:p>
            <a:pPr lvl="1"/>
            <a:r>
              <a:rPr lang="fr-FR" dirty="0" smtClean="0"/>
              <a:t>besoin </a:t>
            </a:r>
            <a:r>
              <a:rPr lang="fr-FR" dirty="0"/>
              <a:t>de </a:t>
            </a:r>
            <a:r>
              <a:rPr lang="fr-FR" dirty="0" smtClean="0"/>
              <a:t>motivation (souvent extrinsèque)</a:t>
            </a:r>
            <a:endParaRPr lang="fr-FR" dirty="0"/>
          </a:p>
          <a:p>
            <a:pPr lvl="1"/>
            <a:r>
              <a:rPr lang="fr-FR" dirty="0"/>
              <a:t>fondés sur </a:t>
            </a:r>
            <a:r>
              <a:rPr lang="fr-FR" dirty="0" smtClean="0"/>
              <a:t>l’enseignement ou la pratique délibérée</a:t>
            </a:r>
            <a:endParaRPr lang="fr-FR" dirty="0"/>
          </a:p>
          <a:p>
            <a:pPr lvl="1"/>
            <a:r>
              <a:rPr lang="fr-FR" dirty="0" smtClean="0"/>
              <a:t>peu généralisables</a:t>
            </a:r>
            <a:endParaRPr lang="fr-FR" dirty="0"/>
          </a:p>
          <a:p>
            <a:pPr lvl="1"/>
            <a:r>
              <a:rPr lang="fr-FR" dirty="0" smtClean="0"/>
              <a:t>simples</a:t>
            </a:r>
            <a:endParaRPr lang="fr-FR" dirty="0"/>
          </a:p>
          <a:p>
            <a:pPr lvl="1"/>
            <a:r>
              <a:rPr lang="fr-FR" dirty="0"/>
              <a:t>t</a:t>
            </a:r>
            <a:r>
              <a:rPr lang="fr-FR" dirty="0" smtClean="0"/>
              <a:t>âche ≠ objectif d’apprentissage</a:t>
            </a:r>
            <a:endParaRPr lang="fr-FR" dirty="0"/>
          </a:p>
          <a:p>
            <a:r>
              <a:rPr lang="fr-FR" dirty="0" smtClean="0"/>
              <a:t>Caractéristiques </a:t>
            </a:r>
            <a:r>
              <a:rPr lang="fr-FR" dirty="0"/>
              <a:t>des connaissances </a:t>
            </a:r>
            <a:r>
              <a:rPr lang="fr-FR" dirty="0" smtClean="0"/>
              <a:t>scolaires</a:t>
            </a:r>
          </a:p>
          <a:p>
            <a:pPr lvl="1"/>
            <a:r>
              <a:rPr lang="fr-FR" dirty="0"/>
              <a:t>connaissances secondaires que l’on n’apprend ni par passion, ni par profession, ni par besoin immédiat, ni par la pratique délibérément choisie ou par loisir et dont la valeur adaptative est </a:t>
            </a:r>
            <a:r>
              <a:rPr lang="fr-FR" dirty="0" smtClean="0"/>
              <a:t>faible</a:t>
            </a:r>
          </a:p>
        </p:txBody>
      </p:sp>
    </p:spTree>
    <p:extLst>
      <p:ext uri="{BB962C8B-B14F-4D97-AF65-F5344CB8AC3E}">
        <p14:creationId xmlns:p14="http://schemas.microsoft.com/office/powerpoint/2010/main" val="2389478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/>
              <a:t>3	Il est possible de caractériser les domaines de connaissances que l’on ne peut apprendre qu’à l’école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4558"/>
            <a:ext cx="8229600" cy="4271605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Lien </a:t>
            </a:r>
            <a:r>
              <a:rPr lang="fr-FR" dirty="0"/>
              <a:t>entre les connaissances primaires et les connaissances </a:t>
            </a:r>
            <a:r>
              <a:rPr lang="fr-FR" dirty="0" smtClean="0"/>
              <a:t>secondaires</a:t>
            </a:r>
          </a:p>
          <a:p>
            <a:pPr lvl="1"/>
            <a:r>
              <a:rPr lang="fr-FR" dirty="0" smtClean="0"/>
              <a:t>Bien </a:t>
            </a:r>
            <a:r>
              <a:rPr lang="fr-FR" dirty="0"/>
              <a:t>des apprentissages secondaires sont fondés sur des connaissances primaires. </a:t>
            </a:r>
            <a:endParaRPr lang="fr-FR" dirty="0" smtClean="0"/>
          </a:p>
          <a:p>
            <a:pPr lvl="1"/>
            <a:r>
              <a:rPr lang="fr-FR" dirty="0" smtClean="0"/>
              <a:t>Quand </a:t>
            </a:r>
            <a:r>
              <a:rPr lang="fr-FR" dirty="0"/>
              <a:t>un individu élabore une connaissance secondaire à propos d’une connaissance primaire, le processus d’apprentissage en jeu est la prise de </a:t>
            </a:r>
            <a:r>
              <a:rPr lang="fr-FR" dirty="0" smtClean="0"/>
              <a:t>conscience</a:t>
            </a:r>
          </a:p>
          <a:p>
            <a:pPr lvl="1"/>
            <a:r>
              <a:rPr lang="fr-FR" dirty="0" smtClean="0"/>
              <a:t>Dans </a:t>
            </a:r>
            <a:r>
              <a:rPr lang="fr-FR" dirty="0"/>
              <a:t>l’autre sens, l’automatisation est un processus qui transforme une connaissance secondaire, contrôlée, consciente en une connaissance qui a beaucoup de caractéristiques communes avec les connaissances </a:t>
            </a:r>
            <a:r>
              <a:rPr lang="fr-FR" dirty="0" smtClean="0"/>
              <a:t>primaires (mais n’en est pas une)</a:t>
            </a:r>
          </a:p>
          <a:p>
            <a:r>
              <a:rPr lang="fr-FR" dirty="0" smtClean="0"/>
              <a:t>On peut utiliser les moteurs des </a:t>
            </a:r>
            <a:r>
              <a:rPr lang="fr-FR" dirty="0"/>
              <a:t>apprentissages primaires pour </a:t>
            </a:r>
            <a:r>
              <a:rPr lang="fr-FR" dirty="0" smtClean="0"/>
              <a:t>favoriser les apprentissages de </a:t>
            </a:r>
            <a:r>
              <a:rPr lang="fr-FR" dirty="0"/>
              <a:t>connaissances </a:t>
            </a:r>
            <a:r>
              <a:rPr lang="fr-FR" dirty="0" smtClean="0"/>
              <a:t>scolaires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12707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4</a:t>
            </a:r>
            <a:r>
              <a:rPr lang="fr-FR" dirty="0"/>
              <a:t>	</a:t>
            </a:r>
            <a:r>
              <a:rPr lang="fr-FR" sz="4000" dirty="0" smtClean="0"/>
              <a:t>Tentative </a:t>
            </a:r>
            <a:r>
              <a:rPr lang="fr-FR" sz="4000" dirty="0"/>
              <a:t>de caractérisation des connaissances de la langue orale qui </a:t>
            </a:r>
            <a:r>
              <a:rPr lang="fr-FR" sz="4000" dirty="0" smtClean="0"/>
              <a:t>relève </a:t>
            </a:r>
            <a:r>
              <a:rPr lang="fr-FR" sz="4000" dirty="0"/>
              <a:t>de </a:t>
            </a:r>
            <a:r>
              <a:rPr lang="fr-FR" sz="4000" dirty="0" smtClean="0"/>
              <a:t>l’enseignement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25014"/>
            <a:ext cx="8229600" cy="4378817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L’oral comme objet de prise de conscience pour comprendre le fonctionnement et les caractéristiques de sa propre langue</a:t>
            </a:r>
          </a:p>
          <a:p>
            <a:r>
              <a:rPr lang="fr-FR" dirty="0" smtClean="0"/>
              <a:t>L’oral </a:t>
            </a:r>
            <a:r>
              <a:rPr lang="fr-FR" dirty="0"/>
              <a:t>littéraire et toute forme d’oral qui relève de formes artistiques ou de traditions culturelles qui ne font pas partie l’environnement des </a:t>
            </a:r>
            <a:r>
              <a:rPr lang="fr-FR" dirty="0" smtClean="0"/>
              <a:t>enfants</a:t>
            </a:r>
            <a:endParaRPr lang="fr-FR" dirty="0"/>
          </a:p>
          <a:p>
            <a:r>
              <a:rPr lang="fr-FR" dirty="0"/>
              <a:t>L</a:t>
            </a:r>
            <a:r>
              <a:rPr lang="fr-FR" dirty="0" smtClean="0"/>
              <a:t>es </a:t>
            </a:r>
            <a:r>
              <a:rPr lang="fr-FR" dirty="0"/>
              <a:t>tâches scolaires orales qui sont utilisées par les enseignants pour faire faire quelque chose aux élèves en classe au service des </a:t>
            </a:r>
            <a:r>
              <a:rPr lang="fr-FR" dirty="0" smtClean="0"/>
              <a:t>apprentissages</a:t>
            </a:r>
            <a:endParaRPr lang="fr-FR" dirty="0"/>
          </a:p>
          <a:p>
            <a:r>
              <a:rPr lang="fr-FR" dirty="0"/>
              <a:t>L</a:t>
            </a:r>
            <a:r>
              <a:rPr lang="fr-FR" dirty="0" smtClean="0"/>
              <a:t>es </a:t>
            </a:r>
            <a:r>
              <a:rPr lang="fr-FR" dirty="0"/>
              <a:t>connaissances orales qui ne font pas partie de l’environnement des enfants et qui sont pourtant nécessaires aux adultes de </a:t>
            </a:r>
            <a:r>
              <a:rPr lang="fr-FR"/>
              <a:t>notre </a:t>
            </a:r>
            <a:r>
              <a:rPr lang="fr-FR" smtClean="0"/>
              <a:t>société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21173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Merci pour votre attention !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764" y="5265296"/>
            <a:ext cx="8424472" cy="1000593"/>
          </a:xfrm>
        </p:spPr>
        <p:txBody>
          <a:bodyPr>
            <a:normAutofit lnSpcReduction="10000"/>
          </a:bodyPr>
          <a:lstStyle/>
          <a:p>
            <a:pPr lvl="0" algn="l"/>
            <a:r>
              <a:rPr lang="fr-FR" sz="2000" dirty="0">
                <a:solidFill>
                  <a:schemeClr val="tx1"/>
                </a:solidFill>
              </a:rPr>
              <a:t>Roussel, S. &amp; Tricot, A. (sous presse). Quelles connaissances de la langue orale est-il nécessaire d’enseigner ? Une contribution évolutionniste. </a:t>
            </a:r>
            <a:r>
              <a:rPr lang="fr-FR" sz="2000" i="1" dirty="0">
                <a:solidFill>
                  <a:schemeClr val="tx1"/>
                </a:solidFill>
              </a:rPr>
              <a:t>Dossiers des Sciences de </a:t>
            </a:r>
            <a:r>
              <a:rPr lang="fr-FR" sz="2000" i="1" dirty="0" smtClean="0">
                <a:solidFill>
                  <a:schemeClr val="tx1"/>
                </a:solidFill>
              </a:rPr>
              <a:t>l’Éducation</a:t>
            </a:r>
            <a:r>
              <a:rPr lang="fr-FR" sz="2000" dirty="0" smtClean="0">
                <a:solidFill>
                  <a:schemeClr val="tx1"/>
                </a:solidFill>
              </a:rPr>
              <a:t> (numéro coordonné par Michel </a:t>
            </a:r>
            <a:r>
              <a:rPr lang="fr-FR" sz="2000" dirty="0" err="1" smtClean="0">
                <a:solidFill>
                  <a:schemeClr val="tx1"/>
                </a:solidFill>
              </a:rPr>
              <a:t>Grandaty</a:t>
            </a:r>
            <a:r>
              <a:rPr lang="fr-FR" sz="2000" dirty="0">
                <a:solidFill>
                  <a:schemeClr val="tx1"/>
                </a:solidFill>
              </a:rPr>
              <a:t>)</a:t>
            </a:r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66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620713"/>
            <a:ext cx="3455988" cy="11525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/>
              <a:t>À la naissance</a:t>
            </a:r>
            <a:br>
              <a:rPr lang="fr-FR" dirty="0" smtClean="0"/>
            </a:br>
            <a:r>
              <a:rPr lang="fr-FR" sz="3600" dirty="0" smtClean="0"/>
              <a:t>(3 jours)</a:t>
            </a:r>
            <a:endParaRPr lang="fr-FR" sz="3600" dirty="0"/>
          </a:p>
        </p:txBody>
      </p:sp>
      <p:pic>
        <p:nvPicPr>
          <p:cNvPr id="28674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88913"/>
            <a:ext cx="47625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ZoneTexte 6"/>
          <p:cNvSpPr txBox="1">
            <a:spLocks noChangeArrowheads="1"/>
          </p:cNvSpPr>
          <p:nvPr/>
        </p:nvSpPr>
        <p:spPr bwMode="auto">
          <a:xfrm>
            <a:off x="6659563" y="6459538"/>
            <a:ext cx="22119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Mampe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et al., 2009</a:t>
            </a:r>
          </a:p>
        </p:txBody>
      </p:sp>
      <p:pic>
        <p:nvPicPr>
          <p:cNvPr id="28676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738"/>
            <a:ext cx="411797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98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620713"/>
            <a:ext cx="3455988" cy="11525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À la naissance</a:t>
            </a:r>
            <a:endParaRPr lang="fr-FR" dirty="0"/>
          </a:p>
        </p:txBody>
      </p:sp>
      <p:pic>
        <p:nvPicPr>
          <p:cNvPr id="29698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88913"/>
            <a:ext cx="47625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ZoneTexte 6"/>
          <p:cNvSpPr txBox="1">
            <a:spLocks noChangeArrowheads="1"/>
          </p:cNvSpPr>
          <p:nvPr/>
        </p:nvSpPr>
        <p:spPr bwMode="auto">
          <a:xfrm>
            <a:off x="6659563" y="6459538"/>
            <a:ext cx="22119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Mampe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et al., 2009</a:t>
            </a:r>
          </a:p>
        </p:txBody>
      </p:sp>
      <p:sp>
        <p:nvSpPr>
          <p:cNvPr id="29700" name="ZoneTexte 7"/>
          <p:cNvSpPr txBox="1">
            <a:spLocks noChangeArrowheads="1"/>
          </p:cNvSpPr>
          <p:nvPr/>
        </p:nvSpPr>
        <p:spPr bwMode="auto">
          <a:xfrm>
            <a:off x="414770" y="2806700"/>
            <a:ext cx="349567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i="1" dirty="0" smtClean="0">
                <a:solidFill>
                  <a:srgbClr val="000000"/>
                </a:solidFill>
                <a:latin typeface="Calibri"/>
                <a:cs typeface="Calibri"/>
              </a:rPr>
              <a:t> « Le cerveau musical est façonné par son environnement auditif au cours du développement. L’expérience auditive ne commence pas à la naissance, mais pendant les mois qui précèdent la naissance » </a:t>
            </a:r>
            <a:r>
              <a:rPr lang="fr-FR" i="1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fr-FR" dirty="0" err="1" smtClean="0">
                <a:solidFill>
                  <a:srgbClr val="000000"/>
                </a:solidFill>
                <a:latin typeface="Calibri"/>
                <a:cs typeface="Calibri"/>
              </a:rPr>
              <a:t>Ullal</a:t>
            </a:r>
            <a:r>
              <a:rPr lang="fr-FR" dirty="0" smtClean="0">
                <a:solidFill>
                  <a:srgbClr val="000000"/>
                </a:solidFill>
                <a:latin typeface="Calibri"/>
                <a:cs typeface="Calibri"/>
              </a:rPr>
              <a:t>-Gupta 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et al. 2013</a:t>
            </a:r>
          </a:p>
          <a:p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  <a:p>
            <a:endParaRPr lang="fr-FR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21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52400" y="1524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>
              <a:defRPr/>
            </a:pPr>
            <a:r>
              <a:rPr lang="fr-FR" b="0" smtClean="0"/>
              <a:t>	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1905000"/>
            <a:ext cx="7635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>
              <a:defRPr/>
            </a:pPr>
            <a:r>
              <a:rPr lang="fr-FR" sz="2800" b="0" dirty="0" smtClean="0"/>
              <a:t>Tâche de plausibilité lexicale (orale): </a:t>
            </a:r>
            <a:r>
              <a:rPr lang="fr-FR" sz="2800" b="0" i="1" dirty="0" smtClean="0"/>
              <a:t>“ Lequel ressemble le plus à un vrai mot ?”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0" y="4435475"/>
            <a:ext cx="731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1813"/>
            <a:ext cx="8382000" cy="106838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3200" smtClean="0"/>
              <a:t>Exemple d’apprentissage implicite : un aspect de la morphologie du mot</a:t>
            </a:r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685800" y="3124200"/>
            <a:ext cx="7770813" cy="3128963"/>
            <a:chOff x="432" y="1968"/>
            <a:chExt cx="4895" cy="1971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4104" y="3131"/>
              <a:ext cx="1224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 b="0">
                  <a:solidFill>
                    <a:srgbClr val="000000"/>
                  </a:solidFill>
                  <a:cs typeface="MS Gothic" charset="0"/>
                </a:rPr>
                <a:t>tessipe</a:t>
              </a: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2880" y="3131"/>
              <a:ext cx="1224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 b="0">
                  <a:solidFill>
                    <a:srgbClr val="000000"/>
                  </a:solidFill>
                  <a:cs typeface="MS Gothic" charset="0"/>
                </a:rPr>
                <a:t>Pitesse</a:t>
              </a: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1656" y="3131"/>
              <a:ext cx="1224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 b="0">
                  <a:solidFill>
                    <a:srgbClr val="000000"/>
                  </a:solidFill>
                  <a:cs typeface="MS Gothic" charset="0"/>
                </a:rPr>
                <a:t>pradefer</a:t>
              </a: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432" y="3131"/>
              <a:ext cx="1224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 b="0">
                  <a:solidFill>
                    <a:srgbClr val="000000"/>
                  </a:solidFill>
                  <a:cs typeface="MS Gothic" charset="0"/>
                </a:rPr>
                <a:t>prédafer</a:t>
              </a: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4104" y="3552"/>
              <a:ext cx="122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 b="0">
                  <a:solidFill>
                    <a:srgbClr val="000000"/>
                  </a:solidFill>
                  <a:cs typeface="MS Gothic" charset="0"/>
                </a:rPr>
                <a:t>…</a:t>
              </a: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2880" y="3552"/>
              <a:ext cx="122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 b="0">
                  <a:solidFill>
                    <a:srgbClr val="000000"/>
                  </a:solidFill>
                  <a:cs typeface="MS Gothic" charset="0"/>
                </a:rPr>
                <a:t>…</a:t>
              </a: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1656" y="3552"/>
              <a:ext cx="122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 b="0">
                  <a:solidFill>
                    <a:srgbClr val="000000"/>
                  </a:solidFill>
                  <a:cs typeface="MS Gothic" charset="0"/>
                </a:rPr>
                <a:t>…</a:t>
              </a: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432" y="3552"/>
              <a:ext cx="122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 b="0">
                  <a:solidFill>
                    <a:srgbClr val="000000"/>
                  </a:solidFill>
                  <a:cs typeface="MS Gothic" charset="0"/>
                </a:rPr>
                <a:t>…</a:t>
              </a:r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4104" y="2744"/>
              <a:ext cx="1224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 b="0">
                  <a:solidFill>
                    <a:srgbClr val="000000"/>
                  </a:solidFill>
                  <a:cs typeface="MS Gothic" charset="0"/>
                </a:rPr>
                <a:t>vettare</a:t>
              </a:r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2880" y="2744"/>
              <a:ext cx="1224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 b="0">
                  <a:solidFill>
                    <a:srgbClr val="000000"/>
                  </a:solidFill>
                  <a:cs typeface="MS Gothic" charset="0"/>
                </a:rPr>
                <a:t>Ravette</a:t>
              </a:r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1656" y="2744"/>
              <a:ext cx="1224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 b="0">
                  <a:solidFill>
                    <a:srgbClr val="000000"/>
                  </a:solidFill>
                  <a:cs typeface="MS Gothic" charset="0"/>
                </a:rPr>
                <a:t>doquétir</a:t>
              </a:r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432" y="2744"/>
              <a:ext cx="1224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 b="0">
                  <a:solidFill>
                    <a:srgbClr val="000000"/>
                  </a:solidFill>
                  <a:cs typeface="MS Gothic" charset="0"/>
                </a:rPr>
                <a:t>déquotir</a:t>
              </a:r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4104" y="2356"/>
              <a:ext cx="122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 b="0">
                  <a:solidFill>
                    <a:srgbClr val="000000"/>
                  </a:solidFill>
                  <a:cs typeface="MS Gothic" charset="0"/>
                </a:rPr>
                <a:t>veuribe</a:t>
              </a:r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2880" y="2356"/>
              <a:ext cx="122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 b="0">
                  <a:solidFill>
                    <a:srgbClr val="000000"/>
                  </a:solidFill>
                  <a:cs typeface="MS Gothic" charset="0"/>
                </a:rPr>
                <a:t>Biveur</a:t>
              </a:r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1656" y="2356"/>
              <a:ext cx="122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 b="0">
                  <a:solidFill>
                    <a:srgbClr val="000000"/>
                  </a:solidFill>
                  <a:cs typeface="MS Gothic" charset="0"/>
                </a:rPr>
                <a:t>rassever</a:t>
              </a:r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432" y="2356"/>
              <a:ext cx="122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 b="0">
                  <a:solidFill>
                    <a:srgbClr val="000000"/>
                  </a:solidFill>
                  <a:cs typeface="MS Gothic" charset="0"/>
                </a:rPr>
                <a:t>ressaver</a:t>
              </a:r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2880" y="1968"/>
              <a:ext cx="2448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 b="0">
                  <a:solidFill>
                    <a:srgbClr val="000000"/>
                  </a:solidFill>
                  <a:cs typeface="MS Gothic" charset="0"/>
                </a:rPr>
                <a:t>suffixés (12 paires)</a:t>
              </a:r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432" y="1968"/>
              <a:ext cx="2448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fr-FR" b="0">
                  <a:solidFill>
                    <a:srgbClr val="000000"/>
                  </a:solidFill>
                  <a:cs typeface="MS Gothic" charset="0"/>
                </a:rPr>
                <a:t>préfixés (12 paires)</a:t>
              </a:r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>
              <a:off x="432" y="1968"/>
              <a:ext cx="489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432" y="2356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>
              <a:off x="432" y="2744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>
              <a:off x="432" y="3131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  <p:sp>
          <p:nvSpPr>
            <p:cNvPr id="9244" name="Line 28"/>
            <p:cNvSpPr>
              <a:spLocks noChangeShapeType="1"/>
            </p:cNvSpPr>
            <p:nvPr/>
          </p:nvSpPr>
          <p:spPr bwMode="auto">
            <a:xfrm>
              <a:off x="432" y="3940"/>
              <a:ext cx="489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432" y="1968"/>
              <a:ext cx="1" cy="197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>
              <a:off x="2880" y="1968"/>
              <a:ext cx="1" cy="197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>
              <a:off x="5328" y="1968"/>
              <a:ext cx="1" cy="197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432" y="3552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1656" y="2356"/>
              <a:ext cx="1" cy="158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>
              <a:off x="4104" y="2356"/>
              <a:ext cx="1" cy="158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MS Gothic" charset="0"/>
              </a:endParaRPr>
            </a:p>
          </p:txBody>
        </p:sp>
      </p:grp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382588" y="6411913"/>
            <a:ext cx="2366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>
              <a:defRPr/>
            </a:pPr>
            <a:r>
              <a:rPr lang="fr-FR" b="0" smtClean="0"/>
              <a:t>(Gombert, 2002)</a:t>
            </a:r>
          </a:p>
        </p:txBody>
      </p:sp>
    </p:spTree>
    <p:extLst>
      <p:ext uri="{BB962C8B-B14F-4D97-AF65-F5344CB8AC3E}">
        <p14:creationId xmlns:p14="http://schemas.microsoft.com/office/powerpoint/2010/main" val="2444878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 additive="repl">
                                        <p:cTn id="1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5240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mtClean="0"/>
              <a:t>Plausibilité lexicale</a:t>
            </a:r>
            <a:br>
              <a:rPr lang="fr-FR" smtClean="0"/>
            </a:br>
            <a:r>
              <a:rPr lang="fr-FR" sz="2400" smtClean="0"/>
              <a:t>choix de l’item affixé (max 12)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061843"/>
              </p:ext>
            </p:extLst>
          </p:nvPr>
        </p:nvGraphicFramePr>
        <p:xfrm>
          <a:off x="533400" y="1981200"/>
          <a:ext cx="8345488" cy="441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Graphique" r:id="rId4" imgW="7772400" imgH="4114800" progId="MSGraph.Chart.8">
                  <p:embed followColorScheme="full"/>
                </p:oleObj>
              </mc:Choice>
              <mc:Fallback>
                <p:oleObj name="Graphique" r:id="rId4" imgW="7772400" imgH="4114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81200"/>
                        <a:ext cx="8345488" cy="441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600200" y="2667000"/>
            <a:ext cx="342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>
              <a:defRPr/>
            </a:pPr>
            <a:r>
              <a:rPr lang="fr-FR" sz="3200" b="0" smtClean="0"/>
              <a:t>*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9588" y="2682875"/>
            <a:ext cx="361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>
              <a:defRPr/>
            </a:pPr>
            <a:r>
              <a:rPr lang="fr-FR" sz="3200" b="0" smtClean="0"/>
              <a:t>*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419600" y="24384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MS Gothic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21188" y="2454275"/>
            <a:ext cx="361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>
              <a:defRPr/>
            </a:pPr>
            <a:r>
              <a:rPr lang="fr-FR" sz="3200" b="0" smtClean="0"/>
              <a:t>*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876800" y="29718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>
              <a:spcBef>
                <a:spcPts val="2000"/>
              </a:spcBef>
              <a:defRPr/>
            </a:pPr>
            <a:r>
              <a:rPr lang="fr-FR" sz="3200" b="0" smtClean="0"/>
              <a:t>*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868988" y="2454275"/>
            <a:ext cx="361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>
              <a:defRPr/>
            </a:pPr>
            <a:r>
              <a:rPr lang="fr-FR" sz="3200" b="0" smtClean="0"/>
              <a:t>*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248400" y="2971800"/>
            <a:ext cx="403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>
              <a:defRPr/>
            </a:pPr>
            <a:r>
              <a:rPr lang="fr-FR" sz="3200" b="0" smtClean="0"/>
              <a:t>*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82588" y="6411913"/>
            <a:ext cx="2366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ＭＳ Ｐゴシック" charset="0"/>
                <a:cs typeface="MS 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Optima" charset="0"/>
                <a:ea typeface="MS Gothic" charset="0"/>
                <a:cs typeface="MS Gothic" charset="0"/>
              </a:defRPr>
            </a:lvl9pPr>
          </a:lstStyle>
          <a:p>
            <a:pPr>
              <a:defRPr/>
            </a:pPr>
            <a:r>
              <a:rPr lang="fr-FR" b="0" smtClean="0"/>
              <a:t>(Gombert, 2002)</a:t>
            </a:r>
          </a:p>
        </p:txBody>
      </p:sp>
    </p:spTree>
    <p:extLst>
      <p:ext uri="{BB962C8B-B14F-4D97-AF65-F5344CB8AC3E}">
        <p14:creationId xmlns:p14="http://schemas.microsoft.com/office/powerpoint/2010/main" val="12534431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12690"/>
            <a:ext cx="8458200" cy="904741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dirty="0" smtClean="0"/>
              <a:t>Reconnaissance de radios </a:t>
            </a:r>
            <a:r>
              <a:rPr lang="fr-FR" smtClean="0"/>
              <a:t>des poumons</a:t>
            </a:r>
            <a:endParaRPr lang="fr-FR" dirty="0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3900" y="1562299"/>
            <a:ext cx="7772400" cy="4381500"/>
          </a:xfrm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Font typeface="Opti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400" dirty="0" smtClean="0"/>
              <a:t>20 diapositives de poumons sains + 20 de poumons atteints d’une lésion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Font typeface="Opti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400" dirty="0" smtClean="0"/>
              <a:t>1 diapositive montrée toute les 500 ms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Font typeface="Opti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400" dirty="0" smtClean="0"/>
              <a:t>Tâche de reconnaissance parmi 80 (40 déjà vues + 40 nouvelles)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Font typeface="Opti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400" dirty="0" smtClean="0"/>
              <a:t>Comparaison avec la reconnaissance de visages selon le même protocole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Font typeface="Opti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400" dirty="0" smtClean="0"/>
              <a:t>L’expérience est passée par 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Font typeface="Optima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 smtClean="0"/>
              <a:t>des </a:t>
            </a:r>
            <a:r>
              <a:rPr lang="fr-FR" sz="2000" dirty="0" smtClean="0">
                <a:ea typeface="ＭＳ Ｐゴシック" charset="0"/>
                <a:cs typeface="Optima"/>
              </a:rPr>
              <a:t>étudiants de premier cycle, 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Font typeface="Optima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 smtClean="0">
                <a:ea typeface="ＭＳ Ｐゴシック" charset="0"/>
                <a:cs typeface="Optima"/>
              </a:rPr>
              <a:t>des internes de première année en radiologie, 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Font typeface="Optima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 smtClean="0">
                <a:ea typeface="ＭＳ Ｐゴシック" charset="0"/>
                <a:cs typeface="Optima"/>
              </a:rPr>
              <a:t>de jeunes praticiens hospitaliers en radiologie, 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Font typeface="Optima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000" dirty="0" smtClean="0">
                <a:ea typeface="ＭＳ Ｐゴシック" charset="0"/>
                <a:cs typeface="Optima"/>
              </a:rPr>
              <a:t>des radiologues expérimentés</a:t>
            </a:r>
            <a:r>
              <a:rPr lang="fr-FR" sz="2000" dirty="0" smtClean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6439612" y="6488668"/>
            <a:ext cx="2807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(</a:t>
            </a:r>
            <a:r>
              <a:rPr lang="fr-FR" dirty="0" err="1"/>
              <a:t>Myles-Worsley</a:t>
            </a:r>
            <a:r>
              <a:rPr lang="fr-FR" dirty="0"/>
              <a:t> et al., 1988)</a:t>
            </a:r>
          </a:p>
        </p:txBody>
      </p:sp>
    </p:spTree>
    <p:extLst>
      <p:ext uri="{BB962C8B-B14F-4D97-AF65-F5344CB8AC3E}">
        <p14:creationId xmlns:p14="http://schemas.microsoft.com/office/powerpoint/2010/main" val="21665461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2514</Words>
  <Application>Microsoft Macintosh PowerPoint</Application>
  <PresentationFormat>Présentation à l'écran (4:3)</PresentationFormat>
  <Paragraphs>504</Paragraphs>
  <Slides>48</Slides>
  <Notes>28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48</vt:i4>
      </vt:variant>
    </vt:vector>
  </HeadingPairs>
  <TitlesOfParts>
    <vt:vector size="59" baseType="lpstr">
      <vt:lpstr>Arial Unicode MS</vt:lpstr>
      <vt:lpstr>Calibri</vt:lpstr>
      <vt:lpstr>Lucida Grande</vt:lpstr>
      <vt:lpstr>MS Gothic</vt:lpstr>
      <vt:lpstr>ＭＳ Ｐゴシック</vt:lpstr>
      <vt:lpstr>Optima</vt:lpstr>
      <vt:lpstr>Times New Roman</vt:lpstr>
      <vt:lpstr>Arial</vt:lpstr>
      <vt:lpstr>Thème Office</vt:lpstr>
      <vt:lpstr>Document</vt:lpstr>
      <vt:lpstr>Graphique</vt:lpstr>
      <vt:lpstr>Situations de résolution de problèmes langagiers : Comment favoriser et évaluer le langage oral ? </vt:lpstr>
      <vt:lpstr>Plan</vt:lpstr>
      <vt:lpstr>Apprendre…</vt:lpstr>
      <vt:lpstr>Apprentissages implicites et explicites</vt:lpstr>
      <vt:lpstr>À la naissance (3 jours)</vt:lpstr>
      <vt:lpstr>À la naissance</vt:lpstr>
      <vt:lpstr>Exemple d’apprentissage implicite : un aspect de la morphologie du mot</vt:lpstr>
      <vt:lpstr>Plausibilité lexicale choix de l’item affixé (max 12)</vt:lpstr>
      <vt:lpstr>Reconnaissance de radios des poumons</vt:lpstr>
      <vt:lpstr>Reconnaissance de radios des poumons</vt:lpstr>
      <vt:lpstr>Présentation PowerPoint</vt:lpstr>
      <vt:lpstr>Présentation PowerPoint</vt:lpstr>
      <vt:lpstr>Diagnostic radiologique très difficile</vt:lpstr>
      <vt:lpstr>Comment ça marche ?</vt:lpstr>
      <vt:lpstr>Plan</vt:lpstr>
      <vt:lpstr>Connaissances primaires et secondaires</vt:lpstr>
      <vt:lpstr>Connaissances primaires et secondaires</vt:lpstr>
      <vt:lpstr>Connaissances primaires et secondaires</vt:lpstr>
      <vt:lpstr>Connaissances primaires et secondaires</vt:lpstr>
      <vt:lpstr>Connaissances primaires et secondaires</vt:lpstr>
      <vt:lpstr>Les connaissances primaires (Geary, 2008)</vt:lpstr>
      <vt:lpstr>Les connaissances primaires (Geary, 2008)</vt:lpstr>
      <vt:lpstr>Les connaissances primaires (Geary, 2008)</vt:lpstr>
      <vt:lpstr>Les connaissances primaires (Geary, 2008)</vt:lpstr>
      <vt:lpstr>Les connaissances primaires (Geary, 2008)</vt:lpstr>
      <vt:lpstr>Connaissances primaires et secondaires</vt:lpstr>
      <vt:lpstr>Plan</vt:lpstr>
      <vt:lpstr>A quoi sert l’école ?</vt:lpstr>
      <vt:lpstr>Donc…</vt:lpstr>
      <vt:lpstr>Mémoriser ou comprendre ? </vt:lpstr>
      <vt:lpstr>Présentation PowerPoint</vt:lpstr>
      <vt:lpstr>Présentation PowerPoint</vt:lpstr>
      <vt:lpstr>Mémoriser et se remémorer</vt:lpstr>
      <vt:lpstr>Plan</vt:lpstr>
      <vt:lpstr>Quelles différences avec une assistante maternelle ?</vt:lpstr>
      <vt:lpstr>Présentation PowerPoint</vt:lpstr>
      <vt:lpstr>Présentation PowerPoint</vt:lpstr>
      <vt:lpstr>Présentation PowerPoint</vt:lpstr>
      <vt:lpstr>L’oral</vt:lpstr>
      <vt:lpstr>Résoudre des problèmes</vt:lpstr>
      <vt:lpstr>Différents niveaux d’engagement dans les tâches </vt:lpstr>
      <vt:lpstr>Plan</vt:lpstr>
      <vt:lpstr>1. Il est possible d’apprendre sans aller à l’école</vt:lpstr>
      <vt:lpstr>2. Ces apprentissages sont possibles dans bien des domaines de connaissances, domaines qu’il est possible de caractériser</vt:lpstr>
      <vt:lpstr>3 Il est possible de caractériser les domaines de connaissances que l’on ne peut apprendre qu’à l’école</vt:lpstr>
      <vt:lpstr>3 Il est possible de caractériser les domaines de connaissances que l’on ne peut apprendre qu’à l’école</vt:lpstr>
      <vt:lpstr>4 Tentative de caractérisation des connaissances de la langue orale qui relève de l’enseignement</vt:lpstr>
      <vt:lpstr>Merci pour votre attention !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prendre en charge des élèves différents ? Formation de formateurs</dc:title>
  <dc:creator>André Tricot</dc:creator>
  <cp:lastModifiedBy>Utilisateur de Microsoft Office</cp:lastModifiedBy>
  <cp:revision>47</cp:revision>
  <cp:lastPrinted>2016-11-19T12:47:38Z</cp:lastPrinted>
  <dcterms:created xsi:type="dcterms:W3CDTF">2013-10-01T16:40:17Z</dcterms:created>
  <dcterms:modified xsi:type="dcterms:W3CDTF">2016-11-29T06:47:37Z</dcterms:modified>
</cp:coreProperties>
</file>